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y="5143500" cx="9144000"/>
  <p:notesSz cx="6858000" cy="9144000"/>
  <p:embeddedFontLst>
    <p:embeddedFont>
      <p:font typeface="Nunito"/>
      <p:regular r:id="rId32"/>
      <p:bold r:id="rId33"/>
      <p:italic r:id="rId34"/>
      <p:boldItalic r:id="rId35"/>
    </p:embeddedFont>
    <p:embeddedFont>
      <p:font typeface="Montserrat"/>
      <p:regular r:id="rId36"/>
      <p:bold r:id="rId37"/>
      <p:italic r:id="rId38"/>
      <p:boldItalic r:id="rId39"/>
    </p:embeddedFont>
    <p:embeddedFont>
      <p:font typeface="Roboto Mon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4" roundtripDataSignature="AMtx7mglDuW0qoLOQusxD/4218R0LB0S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800022D-4AAE-4C16-A89E-2D39612E4AC0}">
  <a:tblStyle styleId="{A800022D-4AAE-4C16-A89E-2D39612E4AC0}"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B6F8A1BE-6CCB-4368-990E-955C6BCD716C}"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78EA8366-7334-438A-AF0F-952470EFFDD5}"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regular.fntdata"/><Relationship Id="rId20" Type="http://schemas.openxmlformats.org/officeDocument/2006/relationships/slide" Target="slides/slide13.xml"/><Relationship Id="rId42" Type="http://schemas.openxmlformats.org/officeDocument/2006/relationships/font" Target="fonts/RobotoMono-italic.fntdata"/><Relationship Id="rId41" Type="http://schemas.openxmlformats.org/officeDocument/2006/relationships/font" Target="fonts/RobotoMono-bold.fntdata"/><Relationship Id="rId22" Type="http://schemas.openxmlformats.org/officeDocument/2006/relationships/slide" Target="slides/slide15.xml"/><Relationship Id="rId44" Type="http://customschemas.google.com/relationships/presentationmetadata" Target="metadata"/><Relationship Id="rId21" Type="http://schemas.openxmlformats.org/officeDocument/2006/relationships/slide" Target="slides/slide14.xml"/><Relationship Id="rId43" Type="http://schemas.openxmlformats.org/officeDocument/2006/relationships/font" Target="fonts/RobotoMono-boldItalic.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font" Target="fonts/Nunito-bold.fntdata"/><Relationship Id="rId10" Type="http://schemas.openxmlformats.org/officeDocument/2006/relationships/slide" Target="slides/slide3.xml"/><Relationship Id="rId32" Type="http://schemas.openxmlformats.org/officeDocument/2006/relationships/font" Target="fonts/Nunito-regular.fntdata"/><Relationship Id="rId13" Type="http://schemas.openxmlformats.org/officeDocument/2006/relationships/slide" Target="slides/slide6.xml"/><Relationship Id="rId35" Type="http://schemas.openxmlformats.org/officeDocument/2006/relationships/font" Target="fonts/Nunito-boldItalic.fntdata"/><Relationship Id="rId12" Type="http://schemas.openxmlformats.org/officeDocument/2006/relationships/slide" Target="slides/slide5.xml"/><Relationship Id="rId34" Type="http://schemas.openxmlformats.org/officeDocument/2006/relationships/font" Target="fonts/Nunito-italic.fntdata"/><Relationship Id="rId15" Type="http://schemas.openxmlformats.org/officeDocument/2006/relationships/slide" Target="slides/slide8.xml"/><Relationship Id="rId37" Type="http://schemas.openxmlformats.org/officeDocument/2006/relationships/font" Target="fonts/Montserrat-bold.fntdata"/><Relationship Id="rId14" Type="http://schemas.openxmlformats.org/officeDocument/2006/relationships/slide" Target="slides/slide7.xml"/><Relationship Id="rId36" Type="http://schemas.openxmlformats.org/officeDocument/2006/relationships/font" Target="fonts/Montserrat-regular.fntdata"/><Relationship Id="rId17" Type="http://schemas.openxmlformats.org/officeDocument/2006/relationships/slide" Target="slides/slide10.xml"/><Relationship Id="rId39" Type="http://schemas.openxmlformats.org/officeDocument/2006/relationships/font" Target="fonts/Montserrat-boldItalic.fntdata"/><Relationship Id="rId16" Type="http://schemas.openxmlformats.org/officeDocument/2006/relationships/slide" Target="slides/slide9.xml"/><Relationship Id="rId38" Type="http://schemas.openxmlformats.org/officeDocument/2006/relationships/font" Target="fonts/Montserrat-italic.fntdata"/><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7be6bc556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700">
            <a:solidFill>
              <a:srgbClr val="000000"/>
            </a:solidFill>
            <a:prstDash val="solid"/>
            <a:round/>
            <a:headEnd len="sm" w="sm" type="none"/>
            <a:tailEnd len="sm" w="sm" type="none"/>
          </a:ln>
        </p:spPr>
      </p:sp>
      <p:sp>
        <p:nvSpPr>
          <p:cNvPr id="171" name="Google Shape;171;g37be6bc5561_0_106: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4384c037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34384c037d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04c4156dc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304c4156dce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04c4156dc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304c4156dce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04c4156dc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304c4156dce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04c4156dc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304c4156dce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04c4156dc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304c4156dce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04c4156dc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304c4156dce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609770417b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3609770417b_0_6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609770417b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3609770417b_0_6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609770417b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3609770417b_0_6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609770417b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3609770417b_0_334: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609770417b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3609770417b_0_6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609770417b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609770417b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609770417b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609770417b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609770417b_0_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609770417b_0_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609770417b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g3609770417b_0_713: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609770417b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3609770417b_0_341: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609770417b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3609770417b_0_346: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7be6bc5561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7be6bc5561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609770417b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3609770417b_0_351:notes"/>
          <p:cNvSpPr txBox="1"/>
          <p:nvPr>
            <p:ph idx="1" type="body"/>
          </p:nvPr>
        </p:nvSpPr>
        <p:spPr>
          <a:xfrm>
            <a:off x="685800" y="4343400"/>
            <a:ext cx="5486400" cy="4114800"/>
          </a:xfrm>
          <a:prstGeom prst="rect">
            <a:avLst/>
          </a:prstGeom>
          <a:noFill/>
          <a:ln>
            <a:noFill/>
          </a:ln>
        </p:spPr>
        <p:txBody>
          <a:bodyPr anchorCtr="0" anchor="t" bIns="93125" lIns="93125" spcFirstLastPara="1" rIns="93125" wrap="square" tIns="931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609770417b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609770417b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04c4156d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304c4156dc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04c4156dc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304c4156dce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g36c73360c24_0_11"/>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g36c73360c24_0_11"/>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g36c73360c24_0_11"/>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g36c73360c24_0_11"/>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g36c73360c24_0_11"/>
          <p:cNvGrpSpPr/>
          <p:nvPr/>
        </p:nvGrpSpPr>
        <p:grpSpPr>
          <a:xfrm>
            <a:off x="255200" y="592"/>
            <a:ext cx="2250363" cy="1044300"/>
            <a:chOff x="255200" y="592"/>
            <a:chExt cx="2250363" cy="1044300"/>
          </a:xfrm>
        </p:grpSpPr>
        <p:sp>
          <p:nvSpPr>
            <p:cNvPr id="15" name="Google Shape;15;g36c73360c24_0_11"/>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g36c73360c24_0_11"/>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g36c73360c24_0_11"/>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g36c73360c24_0_11"/>
          <p:cNvGrpSpPr/>
          <p:nvPr/>
        </p:nvGrpSpPr>
        <p:grpSpPr>
          <a:xfrm>
            <a:off x="905395" y="592"/>
            <a:ext cx="2250363" cy="1044300"/>
            <a:chOff x="905395" y="592"/>
            <a:chExt cx="2250363" cy="1044300"/>
          </a:xfrm>
        </p:grpSpPr>
        <p:sp>
          <p:nvSpPr>
            <p:cNvPr id="19" name="Google Shape;19;g36c73360c24_0_11"/>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g36c73360c24_0_11"/>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g36c73360c24_0_11"/>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g36c73360c24_0_11"/>
          <p:cNvGrpSpPr/>
          <p:nvPr/>
        </p:nvGrpSpPr>
        <p:grpSpPr>
          <a:xfrm>
            <a:off x="7057468" y="5088"/>
            <a:ext cx="1851282" cy="752108"/>
            <a:chOff x="6917201" y="0"/>
            <a:chExt cx="2227777" cy="863400"/>
          </a:xfrm>
        </p:grpSpPr>
        <p:sp>
          <p:nvSpPr>
            <p:cNvPr id="23" name="Google Shape;23;g36c73360c24_0_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g36c73360c24_0_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g36c73360c24_0_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g36c73360c24_0_11"/>
          <p:cNvGrpSpPr/>
          <p:nvPr/>
        </p:nvGrpSpPr>
        <p:grpSpPr>
          <a:xfrm>
            <a:off x="6553032" y="4217852"/>
            <a:ext cx="2389068" cy="925737"/>
            <a:chOff x="6917201" y="0"/>
            <a:chExt cx="2227777" cy="863400"/>
          </a:xfrm>
        </p:grpSpPr>
        <p:sp>
          <p:nvSpPr>
            <p:cNvPr id="27" name="Google Shape;27;g36c73360c24_0_11"/>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g36c73360c24_0_11"/>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g36c73360c24_0_11"/>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g36c73360c24_0_11"/>
          <p:cNvGrpSpPr/>
          <p:nvPr/>
        </p:nvGrpSpPr>
        <p:grpSpPr>
          <a:xfrm>
            <a:off x="199149" y="4055652"/>
            <a:ext cx="2795414" cy="1083308"/>
            <a:chOff x="6917201" y="0"/>
            <a:chExt cx="2227777" cy="863400"/>
          </a:xfrm>
        </p:grpSpPr>
        <p:sp>
          <p:nvSpPr>
            <p:cNvPr id="31" name="Google Shape;31;g36c73360c24_0_11"/>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g36c73360c24_0_11"/>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g36c73360c24_0_11"/>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g36c73360c24_0_11"/>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g36c73360c24_0_11"/>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g36c73360c24_0_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g36c73360c24_0_1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g36c73360c24_0_111"/>
          <p:cNvGrpSpPr/>
          <p:nvPr/>
        </p:nvGrpSpPr>
        <p:grpSpPr>
          <a:xfrm>
            <a:off x="5959222" y="4119576"/>
            <a:ext cx="2520952" cy="1024165"/>
            <a:chOff x="6917201" y="0"/>
            <a:chExt cx="2227777" cy="863400"/>
          </a:xfrm>
        </p:grpSpPr>
        <p:sp>
          <p:nvSpPr>
            <p:cNvPr id="112" name="Google Shape;112;g36c73360c24_0_1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g36c73360c24_0_1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g36c73360c24_0_1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g36c73360c24_0_111"/>
          <p:cNvGrpSpPr/>
          <p:nvPr/>
        </p:nvGrpSpPr>
        <p:grpSpPr>
          <a:xfrm>
            <a:off x="199149" y="2"/>
            <a:ext cx="2795414" cy="1083308"/>
            <a:chOff x="6917201" y="0"/>
            <a:chExt cx="2227777" cy="863400"/>
          </a:xfrm>
        </p:grpSpPr>
        <p:sp>
          <p:nvSpPr>
            <p:cNvPr id="116" name="Google Shape;116;g36c73360c24_0_1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36c73360c24_0_1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g36c73360c24_0_1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g36c73360c24_0_1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g36c73360c24_0_1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g36c73360c24_0_1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g36c73360c24_0_12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8" name="Shape 128"/>
        <p:cNvGrpSpPr/>
        <p:nvPr/>
      </p:nvGrpSpPr>
      <p:grpSpPr>
        <a:xfrm>
          <a:off x="0" y="0"/>
          <a:ext cx="0" cy="0"/>
          <a:chOff x="0" y="0"/>
          <a:chExt cx="0" cy="0"/>
        </a:xfrm>
      </p:grpSpPr>
      <p:sp>
        <p:nvSpPr>
          <p:cNvPr id="129" name="Google Shape;129;g37be6bc5561_0_1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0" name="Google Shape;130;g37be6bc5561_0_1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31" name="Google Shape;131;g37be6bc5561_0_1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2" name="Shape 132"/>
        <p:cNvGrpSpPr/>
        <p:nvPr/>
      </p:nvGrpSpPr>
      <p:grpSpPr>
        <a:xfrm>
          <a:off x="0" y="0"/>
          <a:ext cx="0" cy="0"/>
          <a:chOff x="0" y="0"/>
          <a:chExt cx="0" cy="0"/>
        </a:xfrm>
      </p:grpSpPr>
      <p:sp>
        <p:nvSpPr>
          <p:cNvPr id="133" name="Google Shape;133;g37be6bc5561_0_12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4" name="Google Shape;134;g37be6bc5561_0_12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5" name="Google Shape;135;g37be6bc5561_0_1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6" name="Shape 136"/>
        <p:cNvGrpSpPr/>
        <p:nvPr/>
      </p:nvGrpSpPr>
      <p:grpSpPr>
        <a:xfrm>
          <a:off x="0" y="0"/>
          <a:ext cx="0" cy="0"/>
          <a:chOff x="0" y="0"/>
          <a:chExt cx="0" cy="0"/>
        </a:xfrm>
      </p:grpSpPr>
      <p:sp>
        <p:nvSpPr>
          <p:cNvPr id="137" name="Google Shape;137;g37be6bc5561_0_1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8" name="Google Shape;138;g37be6bc5561_0_1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 name="Shape 139"/>
        <p:cNvGrpSpPr/>
        <p:nvPr/>
      </p:nvGrpSpPr>
      <p:grpSpPr>
        <a:xfrm>
          <a:off x="0" y="0"/>
          <a:ext cx="0" cy="0"/>
          <a:chOff x="0" y="0"/>
          <a:chExt cx="0" cy="0"/>
        </a:xfrm>
      </p:grpSpPr>
      <p:sp>
        <p:nvSpPr>
          <p:cNvPr id="140" name="Google Shape;140;g37be6bc5561_0_1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1" name="Google Shape;141;g37be6bc5561_0_12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2" name="Google Shape;142;g37be6bc5561_0_12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3" name="Google Shape;143;g37be6bc5561_0_1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4" name="Shape 144"/>
        <p:cNvGrpSpPr/>
        <p:nvPr/>
      </p:nvGrpSpPr>
      <p:grpSpPr>
        <a:xfrm>
          <a:off x="0" y="0"/>
          <a:ext cx="0" cy="0"/>
          <a:chOff x="0" y="0"/>
          <a:chExt cx="0" cy="0"/>
        </a:xfrm>
      </p:grpSpPr>
      <p:sp>
        <p:nvSpPr>
          <p:cNvPr id="145" name="Google Shape;145;g37be6bc5561_0_1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6" name="Google Shape;146;g37be6bc5561_0_1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7" name="Shape 147"/>
        <p:cNvGrpSpPr/>
        <p:nvPr/>
      </p:nvGrpSpPr>
      <p:grpSpPr>
        <a:xfrm>
          <a:off x="0" y="0"/>
          <a:ext cx="0" cy="0"/>
          <a:chOff x="0" y="0"/>
          <a:chExt cx="0" cy="0"/>
        </a:xfrm>
      </p:grpSpPr>
      <p:sp>
        <p:nvSpPr>
          <p:cNvPr id="148" name="Google Shape;148;g37be6bc5561_0_13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9" name="Google Shape;149;g37be6bc5561_0_13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50" name="Google Shape;150;g37be6bc5561_0_1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1" name="Shape 151"/>
        <p:cNvGrpSpPr/>
        <p:nvPr/>
      </p:nvGrpSpPr>
      <p:grpSpPr>
        <a:xfrm>
          <a:off x="0" y="0"/>
          <a:ext cx="0" cy="0"/>
          <a:chOff x="0" y="0"/>
          <a:chExt cx="0" cy="0"/>
        </a:xfrm>
      </p:grpSpPr>
      <p:sp>
        <p:nvSpPr>
          <p:cNvPr id="152" name="Google Shape;152;g37be6bc5561_0_14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53" name="Google Shape;153;g37be6bc5561_0_1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4" name="Shape 154"/>
        <p:cNvGrpSpPr/>
        <p:nvPr/>
      </p:nvGrpSpPr>
      <p:grpSpPr>
        <a:xfrm>
          <a:off x="0" y="0"/>
          <a:ext cx="0" cy="0"/>
          <a:chOff x="0" y="0"/>
          <a:chExt cx="0" cy="0"/>
        </a:xfrm>
      </p:grpSpPr>
      <p:sp>
        <p:nvSpPr>
          <p:cNvPr id="155" name="Google Shape;155;g37be6bc5561_0_1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37be6bc5561_0_1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57" name="Google Shape;157;g37be6bc5561_0_1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8" name="Google Shape;158;g37be6bc5561_0_1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9" name="Google Shape;159;g37be6bc5561_0_1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g36c73360c24_0_39"/>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g36c73360c24_0_39"/>
          <p:cNvGrpSpPr/>
          <p:nvPr/>
        </p:nvGrpSpPr>
        <p:grpSpPr>
          <a:xfrm>
            <a:off x="5594191" y="3961115"/>
            <a:ext cx="2910145" cy="1182340"/>
            <a:chOff x="6917201" y="0"/>
            <a:chExt cx="2227777" cy="863400"/>
          </a:xfrm>
        </p:grpSpPr>
        <p:sp>
          <p:nvSpPr>
            <p:cNvPr id="40" name="Google Shape;40;g36c73360c24_0_39"/>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g36c73360c24_0_39"/>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g36c73360c24_0_39"/>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g36c73360c24_0_39"/>
          <p:cNvGrpSpPr/>
          <p:nvPr/>
        </p:nvGrpSpPr>
        <p:grpSpPr>
          <a:xfrm>
            <a:off x="199149" y="2"/>
            <a:ext cx="2795414" cy="1083308"/>
            <a:chOff x="6917201" y="0"/>
            <a:chExt cx="2227777" cy="863400"/>
          </a:xfrm>
        </p:grpSpPr>
        <p:sp>
          <p:nvSpPr>
            <p:cNvPr id="44" name="Google Shape;44;g36c73360c24_0_39"/>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g36c73360c24_0_39"/>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g36c73360c24_0_39"/>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g36c73360c24_0_39"/>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g36c73360c24_0_3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0" name="Shape 160"/>
        <p:cNvGrpSpPr/>
        <p:nvPr/>
      </p:nvGrpSpPr>
      <p:grpSpPr>
        <a:xfrm>
          <a:off x="0" y="0"/>
          <a:ext cx="0" cy="0"/>
          <a:chOff x="0" y="0"/>
          <a:chExt cx="0" cy="0"/>
        </a:xfrm>
      </p:grpSpPr>
      <p:sp>
        <p:nvSpPr>
          <p:cNvPr id="161" name="Google Shape;161;g37be6bc5561_0_15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62" name="Google Shape;162;g37be6bc5561_0_1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3" name="Shape 163"/>
        <p:cNvGrpSpPr/>
        <p:nvPr/>
      </p:nvGrpSpPr>
      <p:grpSpPr>
        <a:xfrm>
          <a:off x="0" y="0"/>
          <a:ext cx="0" cy="0"/>
          <a:chOff x="0" y="0"/>
          <a:chExt cx="0" cy="0"/>
        </a:xfrm>
      </p:grpSpPr>
      <p:sp>
        <p:nvSpPr>
          <p:cNvPr id="164" name="Google Shape;164;g37be6bc5561_0_15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65" name="Google Shape;165;g37be6bc5561_0_15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66" name="Google Shape;166;g37be6bc5561_0_1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7" name="Shape 167"/>
        <p:cNvGrpSpPr/>
        <p:nvPr/>
      </p:nvGrpSpPr>
      <p:grpSpPr>
        <a:xfrm>
          <a:off x="0" y="0"/>
          <a:ext cx="0" cy="0"/>
          <a:chOff x="0" y="0"/>
          <a:chExt cx="0" cy="0"/>
        </a:xfrm>
      </p:grpSpPr>
      <p:sp>
        <p:nvSpPr>
          <p:cNvPr id="168" name="Google Shape;168;g37be6bc5561_0_1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g36c73360c24_0_51"/>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g36c73360c24_0_51"/>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g36c73360c24_0_51"/>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g36c73360c24_0_5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g36c73360c24_0_5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g36c73360c24_0_5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g36c73360c24_0_58"/>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36c73360c24_0_58"/>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g36c73360c24_0_5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g36c73360c24_0_5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g36c73360c24_0_58"/>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g36c73360c24_0_58"/>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g36c73360c24_0_5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g36c73360c24_0_6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g36c73360c24_0_6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g36c73360c24_0_6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g36c73360c24_0_6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g36c73360c24_0_6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g36c73360c24_0_72"/>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g36c73360c24_0_72"/>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g36c73360c24_0_72"/>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g36c73360c24_0_72"/>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g36c73360c24_0_72"/>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g36c73360c24_0_7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g36c73360c24_0_79"/>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g36c73360c24_0_79"/>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g36c73360c24_0_79"/>
          <p:cNvGrpSpPr/>
          <p:nvPr/>
        </p:nvGrpSpPr>
        <p:grpSpPr>
          <a:xfrm>
            <a:off x="255991" y="-118"/>
            <a:ext cx="2251347" cy="1043408"/>
            <a:chOff x="3961956" y="4383950"/>
            <a:chExt cx="1160548" cy="548700"/>
          </a:xfrm>
        </p:grpSpPr>
        <p:sp>
          <p:nvSpPr>
            <p:cNvPr id="81" name="Google Shape;81;g36c73360c24_0_79"/>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g36c73360c24_0_79"/>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36c73360c24_0_79"/>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g36c73360c24_0_7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g36c73360c24_0_79"/>
          <p:cNvGrpSpPr/>
          <p:nvPr/>
        </p:nvGrpSpPr>
        <p:grpSpPr>
          <a:xfrm>
            <a:off x="34934" y="4522125"/>
            <a:ext cx="1593306" cy="617072"/>
            <a:chOff x="6917201" y="0"/>
            <a:chExt cx="2227777" cy="863400"/>
          </a:xfrm>
        </p:grpSpPr>
        <p:sp>
          <p:nvSpPr>
            <p:cNvPr id="86" name="Google Shape;86;g36c73360c24_0_79"/>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g36c73360c24_0_79"/>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g36c73360c24_0_79"/>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g36c73360c24_0_79"/>
          <p:cNvGrpSpPr/>
          <p:nvPr/>
        </p:nvGrpSpPr>
        <p:grpSpPr>
          <a:xfrm>
            <a:off x="5886353" y="1243"/>
            <a:ext cx="3257455" cy="1261514"/>
            <a:chOff x="6917201" y="0"/>
            <a:chExt cx="2227777" cy="863400"/>
          </a:xfrm>
        </p:grpSpPr>
        <p:sp>
          <p:nvSpPr>
            <p:cNvPr id="90" name="Google Shape;90;g36c73360c24_0_79"/>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g36c73360c24_0_79"/>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36c73360c24_0_79"/>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g36c73360c24_0_79"/>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g36c73360c24_0_7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g36c73360c24_0_9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g36c73360c24_0_97"/>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g36c73360c24_0_9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g36c73360c24_0_97"/>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g36c73360c24_0_97"/>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g36c73360c24_0_97"/>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g36c73360c24_0_9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g36c73360c24_0_105"/>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g36c73360c24_0_105"/>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g36c73360c24_0_10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36c73360c24_0_105"/>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g36c73360c24_0_10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g36c73360c24_0_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g36c73360c24_0_7"/>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g36c73360c24_0_7"/>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4" name="Shape 124"/>
        <p:cNvGrpSpPr/>
        <p:nvPr/>
      </p:nvGrpSpPr>
      <p:grpSpPr>
        <a:xfrm>
          <a:off x="0" y="0"/>
          <a:ext cx="0" cy="0"/>
          <a:chOff x="0" y="0"/>
          <a:chExt cx="0" cy="0"/>
        </a:xfrm>
      </p:grpSpPr>
      <p:sp>
        <p:nvSpPr>
          <p:cNvPr id="125" name="Google Shape;125;g37be6bc5561_0_1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26" name="Google Shape;126;g37be6bc5561_0_1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27" name="Google Shape;127;g37be6bc5561_0_1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hyperlink" Target="http://www.youtube.com/watch?v=qgnDbQ1aM54" TargetMode="External"/><Relationship Id="rId5"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geeksforgeeks.org/race-condition-in-operating-system/" TargetMode="External"/><Relationship Id="rId4" Type="http://schemas.openxmlformats.org/officeDocument/2006/relationships/hyperlink" Target="https://www.redhat.com/en/topics/integration/what-is-grpc" TargetMode="External"/><Relationship Id="rId5" Type="http://schemas.openxmlformats.org/officeDocument/2006/relationships/hyperlink" Target="https://www.ibm.com/cloud/learn/kubernetes" TargetMode="External"/><Relationship Id="rId6" Type="http://schemas.openxmlformats.org/officeDocument/2006/relationships/hyperlink" Target="https://kubernetes.io/docs/concepts/" TargetMode="External"/><Relationship Id="rId7" Type="http://schemas.openxmlformats.org/officeDocument/2006/relationships/hyperlink" Target="https://stackoverflow.com/questions/42220166/what-are-the-different-types-of-services-in-kubernet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g37be6bc5561_0_106"/>
          <p:cNvPicPr preferRelativeResize="0"/>
          <p:nvPr/>
        </p:nvPicPr>
        <p:blipFill rotWithShape="1">
          <a:blip r:embed="rId3">
            <a:alphaModFix amt="62000"/>
          </a:blip>
          <a:srcRect b="0" l="0" r="0" t="0"/>
          <a:stretch/>
        </p:blipFill>
        <p:spPr>
          <a:xfrm>
            <a:off x="8451" y="0"/>
            <a:ext cx="9127099" cy="5143501"/>
          </a:xfrm>
          <a:prstGeom prst="rect">
            <a:avLst/>
          </a:prstGeom>
          <a:noFill/>
          <a:ln>
            <a:noFill/>
          </a:ln>
        </p:spPr>
      </p:pic>
      <p:graphicFrame>
        <p:nvGraphicFramePr>
          <p:cNvPr id="174" name="Google Shape;174;g37be6bc5561_0_106"/>
          <p:cNvGraphicFramePr/>
          <p:nvPr/>
        </p:nvGraphicFramePr>
        <p:xfrm>
          <a:off x="5328200" y="970025"/>
          <a:ext cx="3000000" cy="3000000"/>
        </p:xfrm>
        <a:graphic>
          <a:graphicData uri="http://schemas.openxmlformats.org/drawingml/2006/table">
            <a:tbl>
              <a:tblPr>
                <a:noFill/>
                <a:tableStyleId>{A800022D-4AAE-4C16-A89E-2D39612E4AC0}</a:tableStyleId>
              </a:tblPr>
              <a:tblGrid>
                <a:gridCol w="1518200"/>
                <a:gridCol w="2172375"/>
              </a:tblGrid>
              <a:tr h="32245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dk1"/>
                          </a:solidFill>
                        </a:rPr>
                        <a:t>Día, Fecha:</a:t>
                      </a:r>
                      <a:endParaRPr b="1" sz="140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a:t>4/09</a:t>
                      </a:r>
                      <a:r>
                        <a:rPr lang="es" sz="1400"/>
                        <a:t>/2025</a:t>
                      </a:r>
                      <a:endParaRPr sz="1400" u="none" cap="none" strike="noStrike"/>
                    </a:p>
                  </a:txBody>
                  <a:tcPr marT="91425" marB="91425" marR="91425" marL="91425"/>
                </a:tc>
              </a:tr>
              <a:tr h="3631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dk1"/>
                          </a:solidFill>
                        </a:rPr>
                        <a:t>Hora de inicio:</a:t>
                      </a:r>
                      <a:endParaRPr b="1" sz="140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a:t>17:20</a:t>
                      </a:r>
                      <a:endParaRPr sz="1400" u="none" cap="none" strike="noStrike"/>
                    </a:p>
                  </a:txBody>
                  <a:tcPr marT="91425" marB="91425" marR="91425" marL="91425"/>
                </a:tc>
              </a:tr>
            </a:tbl>
          </a:graphicData>
        </a:graphic>
      </p:graphicFrame>
      <p:sp>
        <p:nvSpPr>
          <p:cNvPr id="175" name="Google Shape;175;g37be6bc5561_0_106"/>
          <p:cNvSpPr txBox="1"/>
          <p:nvPr/>
        </p:nvSpPr>
        <p:spPr>
          <a:xfrm>
            <a:off x="2538600" y="2287050"/>
            <a:ext cx="43689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lang="es" sz="2500"/>
              <a:t>Sistemas Operativos 1</a:t>
            </a:r>
            <a:r>
              <a:rPr b="1" i="0" lang="es" sz="2500" u="none" cap="none" strike="noStrike">
                <a:solidFill>
                  <a:srgbClr val="000000"/>
                </a:solidFill>
              </a:rPr>
              <a:t> [</a:t>
            </a:r>
            <a:r>
              <a:rPr b="1" lang="es" sz="2500"/>
              <a:t>P</a:t>
            </a:r>
            <a:r>
              <a:rPr b="1" i="0" lang="es" sz="2500" u="none" cap="none" strike="noStrike">
                <a:solidFill>
                  <a:srgbClr val="000000"/>
                </a:solidFill>
              </a:rPr>
              <a:t>]</a:t>
            </a:r>
            <a:endParaRPr b="1" i="0" sz="2500" u="none" cap="none" strike="noStrike">
              <a:solidFill>
                <a:srgbClr val="000000"/>
              </a:solidFill>
            </a:endParaRPr>
          </a:p>
        </p:txBody>
      </p:sp>
      <p:sp>
        <p:nvSpPr>
          <p:cNvPr id="176" name="Google Shape;176;g37be6bc5561_0_106"/>
          <p:cNvSpPr txBox="1"/>
          <p:nvPr/>
        </p:nvSpPr>
        <p:spPr>
          <a:xfrm>
            <a:off x="1778713" y="2856481"/>
            <a:ext cx="55866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lang="es" sz="2600"/>
              <a:t>Edgar Rolando Alvarez Rodriguez</a:t>
            </a:r>
            <a:endParaRPr b="1" i="0" sz="2600" u="none" cap="none" strike="noStrike">
              <a:solidFill>
                <a:srgbClr val="000000"/>
              </a:solidFill>
            </a:endParaRPr>
          </a:p>
        </p:txBody>
      </p:sp>
      <p:pic>
        <p:nvPicPr>
          <p:cNvPr descr="Set a timer for 5 minutes. This 5 minute timer with alarm silently counts down to 00:00 and then alerts you with a gentle alarm sound.&#10;&#10;What Is the 5 Minute Timer?&#10;If you're looking for a timer to help you stay on track with your work, a 5 minute countdown is a great option. You can use it to break up your work time into manageable chunks, and it can also help you avoid getting bogged down with one task for too long.&#10;&#10;How to Set a 5 Minute Timer&#10;There are a few different ways to set a 5 minute timer. One option is to use an online timer or a mobile app. Another option is to set a timer on your phone’s built-in clock. Whichever method you choose, be sure to set the timer in a place where you can see it easily so that you don't lose track of time.&#10;&#10;Why Should You Use This 5 Minute Alarm?&#10;This timer is perfect for work or study sessions. It's also great for any activity where you want to be sure to take a break every 5 minutes, such as cooking, laundry, or working out.&#10;&#10;Online Timer - https://timer.onlinealarmkur.com/en/" id="177" name="Google Shape;177;g37be6bc5561_0_106" title="5 Minute Timer">
            <a:hlinkClick r:id="rId4"/>
          </p:cNvPr>
          <p:cNvPicPr preferRelativeResize="0"/>
          <p:nvPr/>
        </p:nvPicPr>
        <p:blipFill>
          <a:blip r:embed="rId5">
            <a:alphaModFix/>
          </a:blip>
          <a:stretch>
            <a:fillRect/>
          </a:stretch>
        </p:blipFill>
        <p:spPr>
          <a:xfrm>
            <a:off x="7239000" y="4071938"/>
            <a:ext cx="1905000" cy="107156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g34384c037d8_0_0"/>
          <p:cNvPicPr preferRelativeResize="0"/>
          <p:nvPr/>
        </p:nvPicPr>
        <p:blipFill rotWithShape="1">
          <a:blip r:embed="rId3">
            <a:alphaModFix/>
          </a:blip>
          <a:srcRect b="0" l="0" r="0" t="0"/>
          <a:stretch/>
        </p:blipFill>
        <p:spPr>
          <a:xfrm>
            <a:off x="1351275" y="594775"/>
            <a:ext cx="6922976" cy="4101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graphicFrame>
        <p:nvGraphicFramePr>
          <p:cNvPr id="239" name="Google Shape;239;g304c4156dce_0_10"/>
          <p:cNvGraphicFramePr/>
          <p:nvPr/>
        </p:nvGraphicFramePr>
        <p:xfrm>
          <a:off x="1191850" y="579775"/>
          <a:ext cx="3000000" cy="3000000"/>
        </p:xfrm>
        <a:graphic>
          <a:graphicData uri="http://schemas.openxmlformats.org/drawingml/2006/table">
            <a:tbl>
              <a:tblPr>
                <a:noFill/>
                <a:tableStyleId>{B6F8A1BE-6CCB-4368-990E-955C6BCD716C}</a:tableStyleId>
              </a:tblPr>
              <a:tblGrid>
                <a:gridCol w="1661800"/>
                <a:gridCol w="2344475"/>
                <a:gridCol w="3485300"/>
              </a:tblGrid>
              <a:tr h="200025">
                <a:tc>
                  <a:txBody>
                    <a:bodyPr/>
                    <a:lstStyle/>
                    <a:p>
                      <a:pPr indent="0" lvl="0" marL="0" marR="0" rtl="0" algn="ctr">
                        <a:lnSpc>
                          <a:spcPct val="115000"/>
                        </a:lnSpc>
                        <a:spcBef>
                          <a:spcPts val="0"/>
                        </a:spcBef>
                        <a:spcAft>
                          <a:spcPts val="0"/>
                        </a:spcAft>
                        <a:buClr>
                          <a:srgbClr val="000000"/>
                        </a:buClr>
                        <a:buSzPts val="1100"/>
                        <a:buFont typeface="Arial"/>
                        <a:buNone/>
                      </a:pPr>
                      <a:r>
                        <a:rPr b="1" lang="es" sz="1100" u="none" cap="none" strike="noStrike">
                          <a:solidFill>
                            <a:schemeClr val="lt1"/>
                          </a:solidFill>
                        </a:rPr>
                        <a:t>Característica</a:t>
                      </a:r>
                      <a:endParaRPr b="1" sz="1100" u="none" cap="none" strike="noStrike">
                        <a:solidFill>
                          <a:schemeClr val="lt1"/>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s" sz="1100" u="none" cap="none" strike="noStrike">
                          <a:solidFill>
                            <a:schemeClr val="lt1"/>
                          </a:solidFill>
                        </a:rPr>
                        <a:t>REST</a:t>
                      </a:r>
                      <a:endParaRPr b="1" sz="1100" u="none" cap="none" strike="noStrike">
                        <a:solidFill>
                          <a:schemeClr val="lt1"/>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s" sz="1100" u="none" cap="none" strike="noStrike">
                          <a:solidFill>
                            <a:schemeClr val="lt1"/>
                          </a:solidFill>
                        </a:rPr>
                        <a:t>gRPC</a:t>
                      </a:r>
                      <a:endParaRPr b="1" sz="1100" u="none" cap="none" strike="noStrike">
                        <a:solidFill>
                          <a:schemeClr val="lt1"/>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Protocolo</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HTTP/1.1</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HTTP/2</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Formato de Datos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JSON, XML</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Protocol Buffers (binario)</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3850">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Rendimiento</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Generalmente más lento debido a cargas útiles verbosas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Mayor rendimiento con serialización binaria y optimizaciones de HTTP/2</a:t>
                      </a:r>
                      <a:endParaRPr sz="1100" u="none" cap="none" strike="noStrike">
                        <a:solidFill>
                          <a:schemeClr val="lt1"/>
                        </a:solidFill>
                      </a:endParaRPr>
                    </a:p>
                  </a:txBody>
                  <a:tcPr marT="19050" marB="19050" marR="91425" marL="91425" anchor="ctr">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Soporte para Streaming</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Limitado (p. ej., Server-Sent Events)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Soporte nativo para streaming cliente, servidor y bidireccional</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3850">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Definición de API</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Normalmente documentado vía OpenAPI/Swagger</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Definido usando archivos .proto</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3850">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Herramientas y Soporte de Lenguajes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Amplio soporte de lenguajes, herramientas más sencillas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Fuerte soporte en muchos lenguajes, pero depende de protobuf</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Soporte en Navegadores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Nativamente soportado por navegadores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Soporte directo limitado en navegadores (normalmente requiere un proxy o uso de gRPC-Web)</a:t>
                      </a:r>
                      <a:endParaRPr sz="1100" u="none" cap="none" strike="noStrike">
                        <a:solidFill>
                          <a:schemeClr val="lt1"/>
                        </a:solidFill>
                      </a:endParaRPr>
                    </a:p>
                  </a:txBody>
                  <a:tcPr marT="19050" marB="19050" marR="91425" marL="91425" anchor="ctr">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3850">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Caché</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Bien soportado con mecanismos de caché HTTP</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Más complejo, depende de características de HTTP/2 y soluciones personalizadas</a:t>
                      </a:r>
                      <a:endParaRPr sz="1100" u="none" cap="none" strike="noStrike">
                        <a:solidFill>
                          <a:schemeClr val="lt1"/>
                        </a:solidFill>
                      </a:endParaRPr>
                    </a:p>
                  </a:txBody>
                  <a:tcPr marT="19050" marB="19050" marR="91425" marL="91425" anchor="ctr">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Manejo de Errores</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Usa códigos de estado HTTP estándar</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Usa códigos de estado definidos por gRPC junto con detalles de errores enriquecidos</a:t>
                      </a:r>
                      <a:endParaRPr sz="1100" u="none" cap="none" strike="noStrike">
                        <a:solidFill>
                          <a:schemeClr val="lt1"/>
                        </a:solidFill>
                      </a:endParaRPr>
                    </a:p>
                  </a:txBody>
                  <a:tcPr marT="19050" marB="19050" marR="91425" marL="91425" anchor="ctr">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Seguridad</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Seguridad HTTP estándar (TLS, OAuth)</a:t>
                      </a:r>
                      <a:endParaRPr sz="11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s" sz="1100" u="none" cap="none" strike="noStrike">
                          <a:solidFill>
                            <a:schemeClr val="lt1"/>
                          </a:solidFill>
                        </a:rPr>
                        <a:t>gRPC ofrece soporte nativo para TLS (Transport Layer Security), lo que permite la encriptación de datos en tránsito.</a:t>
                      </a:r>
                      <a:endParaRPr sz="1100" u="none" cap="none" strike="noStrike">
                        <a:solidFill>
                          <a:schemeClr val="lt1"/>
                        </a:solidFill>
                      </a:endParaRPr>
                    </a:p>
                  </a:txBody>
                  <a:tcPr marT="19050" marB="19050" marR="91425" marL="91425" anchor="ctr">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40" name="Google Shape;240;g304c4156dce_0_10"/>
          <p:cNvSpPr txBox="1"/>
          <p:nvPr/>
        </p:nvSpPr>
        <p:spPr>
          <a:xfrm>
            <a:off x="1268150" y="133375"/>
            <a:ext cx="30000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s" sz="1700" u="none" cap="none" strike="noStrike">
                <a:solidFill>
                  <a:schemeClr val="lt1"/>
                </a:solidFill>
                <a:latin typeface="Arial"/>
                <a:ea typeface="Arial"/>
                <a:cs typeface="Arial"/>
                <a:sym typeface="Arial"/>
              </a:rPr>
              <a:t>Diferencias Clave</a:t>
            </a:r>
            <a:endParaRPr b="1" i="0" sz="1700" u="none" cap="none" strike="noStrik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304c4156dce_0_15"/>
          <p:cNvSpPr txBox="1"/>
          <p:nvPr>
            <p:ph type="title"/>
          </p:nvPr>
        </p:nvSpPr>
        <p:spPr>
          <a:xfrm>
            <a:off x="1297500" y="393750"/>
            <a:ext cx="7038900" cy="459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1700">
                <a:latin typeface="Arial"/>
                <a:ea typeface="Arial"/>
                <a:cs typeface="Arial"/>
                <a:sym typeface="Arial"/>
              </a:rPr>
              <a:t>Ventajas de REST</a:t>
            </a:r>
            <a:endParaRPr/>
          </a:p>
        </p:txBody>
      </p:sp>
      <p:sp>
        <p:nvSpPr>
          <p:cNvPr id="246" name="Google Shape;246;g304c4156dce_0_15"/>
          <p:cNvSpPr txBox="1"/>
          <p:nvPr>
            <p:ph idx="1" type="body"/>
          </p:nvPr>
        </p:nvSpPr>
        <p:spPr>
          <a:xfrm>
            <a:off x="1297500" y="794425"/>
            <a:ext cx="7441200" cy="3972000"/>
          </a:xfrm>
          <a:prstGeom prst="rect">
            <a:avLst/>
          </a:prstGeom>
          <a:noFill/>
          <a:ln>
            <a:noFill/>
          </a:ln>
        </p:spPr>
        <p:txBody>
          <a:bodyPr anchorCtr="0" anchor="t" bIns="91425" lIns="91425" spcFirstLastPara="1" rIns="91425" wrap="square" tIns="91425">
            <a:noAutofit/>
          </a:bodyPr>
          <a:lstStyle/>
          <a:p>
            <a:pPr indent="-326316" lvl="0" marL="457200" rtl="0" algn="l">
              <a:lnSpc>
                <a:spcPct val="95000"/>
              </a:lnSpc>
              <a:spcBef>
                <a:spcPts val="1200"/>
              </a:spcBef>
              <a:spcAft>
                <a:spcPts val="0"/>
              </a:spcAft>
              <a:buClr>
                <a:schemeClr val="lt1"/>
              </a:buClr>
              <a:buSzPts val="1538"/>
              <a:buFont typeface="Arial"/>
              <a:buAutoNum type="arabicPeriod"/>
            </a:pPr>
            <a:r>
              <a:rPr b="1" lang="es" sz="1537">
                <a:latin typeface="Arial"/>
                <a:ea typeface="Arial"/>
                <a:cs typeface="Arial"/>
                <a:sym typeface="Arial"/>
              </a:rPr>
              <a:t>Simplicidad y Accesibilidad:</a:t>
            </a:r>
            <a:endParaRPr b="1"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Fácil de entender e implementar.</a:t>
            </a:r>
            <a:endParaRPr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Utiliza métodos y códigos de estado HTTP estándar, lo que lo hace accesible para una amplia gama de desarrolladores.</a:t>
            </a:r>
            <a:endParaRPr sz="1537">
              <a:latin typeface="Arial"/>
              <a:ea typeface="Arial"/>
              <a:cs typeface="Arial"/>
              <a:sym typeface="Arial"/>
            </a:endParaRPr>
          </a:p>
          <a:p>
            <a:pPr indent="-326316" lvl="0" marL="457200" rtl="0" algn="l">
              <a:lnSpc>
                <a:spcPct val="95000"/>
              </a:lnSpc>
              <a:spcBef>
                <a:spcPts val="0"/>
              </a:spcBef>
              <a:spcAft>
                <a:spcPts val="0"/>
              </a:spcAft>
              <a:buClr>
                <a:schemeClr val="lt1"/>
              </a:buClr>
              <a:buSzPts val="1538"/>
              <a:buFont typeface="Arial"/>
              <a:buAutoNum type="arabicPeriod"/>
            </a:pPr>
            <a:r>
              <a:rPr b="1" lang="es" sz="1537">
                <a:latin typeface="Arial"/>
                <a:ea typeface="Arial"/>
                <a:cs typeface="Arial"/>
                <a:sym typeface="Arial"/>
              </a:rPr>
              <a:t>Compatibilidad Amplia:</a:t>
            </a:r>
            <a:endParaRPr b="1"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Soportado por prácticamente todos los clientes, incluidos navegadores web, dispositivos móviles y servidores.</a:t>
            </a:r>
            <a:endParaRPr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No requiere bibliotecas especializadas; se puede consumir mediante solicitudes HTTP simples.</a:t>
            </a:r>
            <a:endParaRPr sz="1537">
              <a:latin typeface="Arial"/>
              <a:ea typeface="Arial"/>
              <a:cs typeface="Arial"/>
              <a:sym typeface="Arial"/>
            </a:endParaRPr>
          </a:p>
          <a:p>
            <a:pPr indent="-326316" lvl="0" marL="457200" rtl="0" algn="l">
              <a:lnSpc>
                <a:spcPct val="95000"/>
              </a:lnSpc>
              <a:spcBef>
                <a:spcPts val="0"/>
              </a:spcBef>
              <a:spcAft>
                <a:spcPts val="0"/>
              </a:spcAft>
              <a:buClr>
                <a:schemeClr val="lt1"/>
              </a:buClr>
              <a:buSzPts val="1538"/>
              <a:buFont typeface="Arial"/>
              <a:buAutoNum type="arabicPeriod"/>
            </a:pPr>
            <a:r>
              <a:rPr b="1" lang="es" sz="1537">
                <a:latin typeface="Arial"/>
                <a:ea typeface="Arial"/>
                <a:cs typeface="Arial"/>
                <a:sym typeface="Arial"/>
              </a:rPr>
              <a:t>Formatos Legibles por Humanos:</a:t>
            </a:r>
            <a:endParaRPr b="1"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JSON y XML son fáciles de leer y depurar.</a:t>
            </a:r>
            <a:endParaRPr sz="1537">
              <a:latin typeface="Arial"/>
              <a:ea typeface="Arial"/>
              <a:cs typeface="Arial"/>
              <a:sym typeface="Arial"/>
            </a:endParaRPr>
          </a:p>
          <a:p>
            <a:pPr indent="-326316" lvl="0" marL="457200" rtl="0" algn="l">
              <a:lnSpc>
                <a:spcPct val="95000"/>
              </a:lnSpc>
              <a:spcBef>
                <a:spcPts val="0"/>
              </a:spcBef>
              <a:spcAft>
                <a:spcPts val="0"/>
              </a:spcAft>
              <a:buClr>
                <a:schemeClr val="lt1"/>
              </a:buClr>
              <a:buSzPts val="1538"/>
              <a:buFont typeface="Arial"/>
              <a:buAutoNum type="arabicPeriod"/>
            </a:pPr>
            <a:r>
              <a:rPr b="1" lang="es" sz="1537">
                <a:latin typeface="Arial"/>
                <a:ea typeface="Arial"/>
                <a:cs typeface="Arial"/>
                <a:sym typeface="Arial"/>
              </a:rPr>
              <a:t>Caché:</a:t>
            </a:r>
            <a:endParaRPr b="1"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Aprovecha los mecanismos de caché HTTP existentes, mejorando el rendimiento para solicitudes repetidas.</a:t>
            </a:r>
            <a:endParaRPr sz="1537">
              <a:latin typeface="Arial"/>
              <a:ea typeface="Arial"/>
              <a:cs typeface="Arial"/>
              <a:sym typeface="Arial"/>
            </a:endParaRPr>
          </a:p>
          <a:p>
            <a:pPr indent="-326316" lvl="0" marL="457200" rtl="0" algn="l">
              <a:lnSpc>
                <a:spcPct val="95000"/>
              </a:lnSpc>
              <a:spcBef>
                <a:spcPts val="0"/>
              </a:spcBef>
              <a:spcAft>
                <a:spcPts val="0"/>
              </a:spcAft>
              <a:buClr>
                <a:schemeClr val="lt1"/>
              </a:buClr>
              <a:buSzPts val="1538"/>
              <a:buFont typeface="Arial"/>
              <a:buAutoNum type="arabicPeriod"/>
            </a:pPr>
            <a:r>
              <a:rPr b="1" lang="es" sz="1537">
                <a:latin typeface="Arial"/>
                <a:ea typeface="Arial"/>
                <a:cs typeface="Arial"/>
                <a:sym typeface="Arial"/>
              </a:rPr>
              <a:t>Sin Estado:</a:t>
            </a:r>
            <a:endParaRPr b="1" sz="1537">
              <a:latin typeface="Arial"/>
              <a:ea typeface="Arial"/>
              <a:cs typeface="Arial"/>
              <a:sym typeface="Arial"/>
            </a:endParaRPr>
          </a:p>
          <a:p>
            <a:pPr indent="-326316" lvl="1" marL="914400" rtl="0" algn="l">
              <a:lnSpc>
                <a:spcPct val="95000"/>
              </a:lnSpc>
              <a:spcBef>
                <a:spcPts val="0"/>
              </a:spcBef>
              <a:spcAft>
                <a:spcPts val="0"/>
              </a:spcAft>
              <a:buClr>
                <a:schemeClr val="lt1"/>
              </a:buClr>
              <a:buSzPts val="1538"/>
              <a:buFont typeface="Arial"/>
              <a:buChar char="○"/>
            </a:pPr>
            <a:r>
              <a:rPr lang="es" sz="1537">
                <a:latin typeface="Arial"/>
                <a:ea typeface="Arial"/>
                <a:cs typeface="Arial"/>
                <a:sym typeface="Arial"/>
              </a:rPr>
              <a:t>Cada solicitud contiene toda la información necesaria, simplificando la escalabilidad.</a:t>
            </a:r>
            <a:endParaRPr sz="1537">
              <a:latin typeface="Arial"/>
              <a:ea typeface="Arial"/>
              <a:cs typeface="Arial"/>
              <a:sym typeface="Arial"/>
            </a:endParaRPr>
          </a:p>
          <a:p>
            <a:pPr indent="0" lvl="0" marL="0" rtl="0" algn="l">
              <a:lnSpc>
                <a:spcPct val="95000"/>
              </a:lnSpc>
              <a:spcBef>
                <a:spcPts val="1200"/>
              </a:spcBef>
              <a:spcAft>
                <a:spcPts val="0"/>
              </a:spcAft>
              <a:buSzPts val="1300"/>
              <a:buNone/>
            </a:pPr>
            <a:r>
              <a:t/>
            </a:r>
            <a:endParaRPr sz="1307"/>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304c4156dce_0_20"/>
          <p:cNvSpPr txBox="1"/>
          <p:nvPr>
            <p:ph type="title"/>
          </p:nvPr>
        </p:nvSpPr>
        <p:spPr>
          <a:xfrm>
            <a:off x="1297500" y="243000"/>
            <a:ext cx="7038900" cy="459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1700">
                <a:latin typeface="Arial"/>
                <a:ea typeface="Arial"/>
                <a:cs typeface="Arial"/>
                <a:sym typeface="Arial"/>
              </a:rPr>
              <a:t>Ventajas de gRPC</a:t>
            </a:r>
            <a:endParaRPr/>
          </a:p>
        </p:txBody>
      </p:sp>
      <p:sp>
        <p:nvSpPr>
          <p:cNvPr id="252" name="Google Shape;252;g304c4156dce_0_20"/>
          <p:cNvSpPr txBox="1"/>
          <p:nvPr>
            <p:ph idx="1" type="body"/>
          </p:nvPr>
        </p:nvSpPr>
        <p:spPr>
          <a:xfrm>
            <a:off x="1238750" y="879775"/>
            <a:ext cx="7472700" cy="3927000"/>
          </a:xfrm>
          <a:prstGeom prst="rect">
            <a:avLst/>
          </a:prstGeom>
          <a:noFill/>
          <a:ln>
            <a:noFill/>
          </a:ln>
        </p:spPr>
        <p:txBody>
          <a:bodyPr anchorCtr="0" anchor="t" bIns="91425" lIns="91425" spcFirstLastPara="1" rIns="91425" wrap="square" tIns="91425">
            <a:noAutofit/>
          </a:bodyPr>
          <a:lstStyle/>
          <a:p>
            <a:pPr indent="-311150" lvl="0" marL="457200" rtl="0" algn="l">
              <a:lnSpc>
                <a:spcPct val="105000"/>
              </a:lnSpc>
              <a:spcBef>
                <a:spcPts val="1200"/>
              </a:spcBef>
              <a:spcAft>
                <a:spcPts val="0"/>
              </a:spcAft>
              <a:buClr>
                <a:schemeClr val="lt1"/>
              </a:buClr>
              <a:buSzPts val="1300"/>
              <a:buFont typeface="Arial"/>
              <a:buAutoNum type="arabicPeriod"/>
            </a:pPr>
            <a:r>
              <a:rPr b="1" lang="es">
                <a:latin typeface="Arial"/>
                <a:ea typeface="Arial"/>
                <a:cs typeface="Arial"/>
                <a:sym typeface="Arial"/>
              </a:rPr>
              <a:t>Rendimiento y Eficiencia:</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La serialización binaria con Protocol Buffers es más rápida y compacta que JSON.</a:t>
            </a:r>
            <a:endParaRPr sz="1300">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HTTP/2 permite flujos multiplexados, reduciendo la latencia.</a:t>
            </a:r>
            <a:endParaRPr sz="1300">
              <a:latin typeface="Arial"/>
              <a:ea typeface="Arial"/>
              <a:cs typeface="Arial"/>
              <a:sym typeface="Arial"/>
            </a:endParaRPr>
          </a:p>
          <a:p>
            <a:pPr indent="-311150" lvl="0" marL="457200" rtl="0" algn="l">
              <a:lnSpc>
                <a:spcPct val="105000"/>
              </a:lnSpc>
              <a:spcBef>
                <a:spcPts val="0"/>
              </a:spcBef>
              <a:spcAft>
                <a:spcPts val="0"/>
              </a:spcAft>
              <a:buClr>
                <a:schemeClr val="lt1"/>
              </a:buClr>
              <a:buSzPts val="1300"/>
              <a:buFont typeface="Arial"/>
              <a:buAutoNum type="arabicPeriod"/>
            </a:pPr>
            <a:r>
              <a:rPr b="1" lang="es">
                <a:latin typeface="Arial"/>
                <a:ea typeface="Arial"/>
                <a:cs typeface="Arial"/>
                <a:sym typeface="Arial"/>
              </a:rPr>
              <a:t>Contratos Fuertemente Tipados:</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Los archivos </a:t>
            </a:r>
            <a:r>
              <a:rPr lang="es" sz="1300">
                <a:latin typeface="Roboto Mono"/>
                <a:ea typeface="Roboto Mono"/>
                <a:cs typeface="Roboto Mono"/>
                <a:sym typeface="Roboto Mono"/>
              </a:rPr>
              <a:t>.proto</a:t>
            </a:r>
            <a:r>
              <a:rPr lang="es" sz="1300">
                <a:latin typeface="Arial"/>
                <a:ea typeface="Arial"/>
                <a:cs typeface="Arial"/>
                <a:sym typeface="Arial"/>
              </a:rPr>
              <a:t> imponen contratos estrictos entre cliente y servidor, reduciendo errores y mejorando la confiabilidad.</a:t>
            </a:r>
            <a:endParaRPr sz="1300">
              <a:latin typeface="Arial"/>
              <a:ea typeface="Arial"/>
              <a:cs typeface="Arial"/>
              <a:sym typeface="Arial"/>
            </a:endParaRPr>
          </a:p>
          <a:p>
            <a:pPr indent="-311150" lvl="0" marL="457200" rtl="0" algn="l">
              <a:lnSpc>
                <a:spcPct val="105000"/>
              </a:lnSpc>
              <a:spcBef>
                <a:spcPts val="0"/>
              </a:spcBef>
              <a:spcAft>
                <a:spcPts val="0"/>
              </a:spcAft>
              <a:buClr>
                <a:schemeClr val="lt1"/>
              </a:buClr>
              <a:buSzPts val="1300"/>
              <a:buFont typeface="Arial"/>
              <a:buAutoNum type="arabicPeriod"/>
            </a:pPr>
            <a:r>
              <a:rPr b="1" lang="es">
                <a:latin typeface="Arial"/>
                <a:ea typeface="Arial"/>
                <a:cs typeface="Arial"/>
                <a:sym typeface="Arial"/>
              </a:rPr>
              <a:t>Capacidades de Streaming:</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Soporte nativo para varios tipos de streaming (cliente, servidor, bidireccional), permitiendo el intercambio de datos en tiempo real.</a:t>
            </a:r>
            <a:endParaRPr sz="1300">
              <a:latin typeface="Arial"/>
              <a:ea typeface="Arial"/>
              <a:cs typeface="Arial"/>
              <a:sym typeface="Arial"/>
            </a:endParaRPr>
          </a:p>
          <a:p>
            <a:pPr indent="-311150" lvl="0" marL="457200" rtl="0" algn="l">
              <a:lnSpc>
                <a:spcPct val="105000"/>
              </a:lnSpc>
              <a:spcBef>
                <a:spcPts val="0"/>
              </a:spcBef>
              <a:spcAft>
                <a:spcPts val="0"/>
              </a:spcAft>
              <a:buClr>
                <a:schemeClr val="lt1"/>
              </a:buClr>
              <a:buSzPts val="1300"/>
              <a:buFont typeface="Arial"/>
              <a:buAutoNum type="arabicPeriod"/>
            </a:pPr>
            <a:r>
              <a:rPr b="1" lang="es">
                <a:latin typeface="Arial"/>
                <a:ea typeface="Arial"/>
                <a:cs typeface="Arial"/>
                <a:sym typeface="Arial"/>
              </a:rPr>
              <a:t>Generación de Código:</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Genera automáticamente código cliente y servidor en múltiples lenguajes, acelerando el desarrollo.</a:t>
            </a:r>
            <a:endParaRPr sz="1300">
              <a:latin typeface="Arial"/>
              <a:ea typeface="Arial"/>
              <a:cs typeface="Arial"/>
              <a:sym typeface="Arial"/>
            </a:endParaRPr>
          </a:p>
          <a:p>
            <a:pPr indent="-311150" lvl="0" marL="457200" rtl="0" algn="l">
              <a:lnSpc>
                <a:spcPct val="105000"/>
              </a:lnSpc>
              <a:spcBef>
                <a:spcPts val="0"/>
              </a:spcBef>
              <a:spcAft>
                <a:spcPts val="0"/>
              </a:spcAft>
              <a:buClr>
                <a:schemeClr val="lt1"/>
              </a:buClr>
              <a:buSzPts val="1300"/>
              <a:buFont typeface="Arial"/>
              <a:buAutoNum type="arabicPeriod"/>
            </a:pPr>
            <a:r>
              <a:rPr b="1" lang="es">
                <a:latin typeface="Arial"/>
                <a:ea typeface="Arial"/>
                <a:cs typeface="Arial"/>
                <a:sym typeface="Arial"/>
              </a:rPr>
              <a:t>Características Avanzadas:</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Soporta plazos/límites de tiempo, autenticación, balanceo de carga y más de manera integrada.</a:t>
            </a:r>
            <a:endParaRPr sz="1300">
              <a:latin typeface="Arial"/>
              <a:ea typeface="Arial"/>
              <a:cs typeface="Arial"/>
              <a:sym typeface="Arial"/>
            </a:endParaRPr>
          </a:p>
          <a:p>
            <a:pPr indent="-311150" lvl="0" marL="457200" rtl="0" algn="l">
              <a:lnSpc>
                <a:spcPct val="105000"/>
              </a:lnSpc>
              <a:spcBef>
                <a:spcPts val="0"/>
              </a:spcBef>
              <a:spcAft>
                <a:spcPts val="0"/>
              </a:spcAft>
              <a:buClr>
                <a:schemeClr val="lt1"/>
              </a:buClr>
              <a:buSzPts val="1300"/>
              <a:buFont typeface="Arial"/>
              <a:buAutoNum type="arabicPeriod"/>
            </a:pPr>
            <a:r>
              <a:rPr b="1" lang="es">
                <a:latin typeface="Arial"/>
                <a:ea typeface="Arial"/>
                <a:cs typeface="Arial"/>
                <a:sym typeface="Arial"/>
              </a:rPr>
              <a:t>Amigable para Microservicios:</a:t>
            </a:r>
            <a:endParaRPr b="1">
              <a:latin typeface="Arial"/>
              <a:ea typeface="Arial"/>
              <a:cs typeface="Arial"/>
              <a:sym typeface="Arial"/>
            </a:endParaRPr>
          </a:p>
          <a:p>
            <a:pPr indent="-311150" lvl="1" marL="914400" rtl="0" algn="l">
              <a:lnSpc>
                <a:spcPct val="105000"/>
              </a:lnSpc>
              <a:spcBef>
                <a:spcPts val="0"/>
              </a:spcBef>
              <a:spcAft>
                <a:spcPts val="0"/>
              </a:spcAft>
              <a:buClr>
                <a:schemeClr val="lt1"/>
              </a:buClr>
              <a:buSzPts val="1300"/>
              <a:buFont typeface="Arial"/>
              <a:buChar char="○"/>
            </a:pPr>
            <a:r>
              <a:rPr lang="es" sz="1300">
                <a:latin typeface="Arial"/>
                <a:ea typeface="Arial"/>
                <a:cs typeface="Arial"/>
                <a:sym typeface="Arial"/>
              </a:rPr>
              <a:t>Ideal para la comunicación inter-servicios dentro de arquitecturas de microservicios debido a su rendimiento y cumplimiento de contratos.</a:t>
            </a:r>
            <a:endParaRPr sz="1300">
              <a:latin typeface="Arial"/>
              <a:ea typeface="Arial"/>
              <a:cs typeface="Arial"/>
              <a:sym typeface="Arial"/>
            </a:endParaRPr>
          </a:p>
          <a:p>
            <a:pPr indent="0" lvl="0" marL="0" rtl="0" algn="l">
              <a:lnSpc>
                <a:spcPct val="105000"/>
              </a:lnSpc>
              <a:spcBef>
                <a:spcPts val="1200"/>
              </a:spcBef>
              <a:spcAft>
                <a:spcPts val="0"/>
              </a:spcAft>
              <a:buSzPts val="1300"/>
              <a:buNone/>
            </a:pPr>
            <a:r>
              <a:t/>
            </a:r>
            <a:endParaRPr sz="1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304c4156dce_0_25"/>
          <p:cNvSpPr txBox="1"/>
          <p:nvPr>
            <p:ph type="title"/>
          </p:nvPr>
        </p:nvSpPr>
        <p:spPr>
          <a:xfrm>
            <a:off x="819150" y="549375"/>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2000">
                <a:latin typeface="Arial"/>
                <a:ea typeface="Arial"/>
                <a:cs typeface="Arial"/>
                <a:sym typeface="Arial"/>
              </a:rPr>
              <a:t>Cuándo Usar REST</a:t>
            </a:r>
            <a:endParaRPr sz="3300"/>
          </a:p>
        </p:txBody>
      </p:sp>
      <p:sp>
        <p:nvSpPr>
          <p:cNvPr id="258" name="Google Shape;258;g304c4156dce_0_25"/>
          <p:cNvSpPr txBox="1"/>
          <p:nvPr>
            <p:ph idx="1" type="body"/>
          </p:nvPr>
        </p:nvSpPr>
        <p:spPr>
          <a:xfrm>
            <a:off x="761550" y="1131025"/>
            <a:ext cx="7620900" cy="3662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chemeClr val="lt1"/>
              </a:buClr>
              <a:buSzPts val="1600"/>
              <a:buFont typeface="Arial"/>
              <a:buChar char="●"/>
            </a:pPr>
            <a:r>
              <a:rPr b="1" lang="es" sz="1600">
                <a:latin typeface="Arial"/>
                <a:ea typeface="Arial"/>
                <a:cs typeface="Arial"/>
                <a:sym typeface="Arial"/>
              </a:rPr>
              <a:t>APIs Públicas:</a:t>
            </a:r>
            <a:r>
              <a:rPr lang="es" sz="1600">
                <a:latin typeface="Arial"/>
                <a:ea typeface="Arial"/>
                <a:cs typeface="Arial"/>
                <a:sym typeface="Arial"/>
              </a:rPr>
              <a:t> Cuando se necesita una accesibilidad y compatibilidad amplias, especialmente para clientes como navegadores web y aplicaciones de terceros.</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Char char="●"/>
            </a:pPr>
            <a:r>
              <a:rPr b="1" lang="es" sz="1600">
                <a:latin typeface="Arial"/>
                <a:ea typeface="Arial"/>
                <a:cs typeface="Arial"/>
                <a:sym typeface="Arial"/>
              </a:rPr>
              <a:t>Aplicaciones CRUD Simples:</a:t>
            </a:r>
            <a:r>
              <a:rPr lang="es" sz="1600">
                <a:latin typeface="Arial"/>
                <a:ea typeface="Arial"/>
                <a:cs typeface="Arial"/>
                <a:sym typeface="Arial"/>
              </a:rPr>
              <a:t> Donde las operaciones son directas y no requieren alto rendimiento.</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Char char="●"/>
            </a:pPr>
            <a:r>
              <a:rPr b="1" lang="es" sz="1600">
                <a:latin typeface="Arial"/>
                <a:ea typeface="Arial"/>
                <a:cs typeface="Arial"/>
                <a:sym typeface="Arial"/>
              </a:rPr>
              <a:t>Facilidad de Desarrollo:</a:t>
            </a:r>
            <a:r>
              <a:rPr lang="es" sz="1600">
                <a:latin typeface="Arial"/>
                <a:ea typeface="Arial"/>
                <a:cs typeface="Arial"/>
                <a:sym typeface="Arial"/>
              </a:rPr>
              <a:t> Cuando se prioriza el desarrollo rápido y la simplicidad sobre el rendimiento.</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Char char="●"/>
            </a:pPr>
            <a:r>
              <a:rPr b="1" lang="es" sz="1600">
                <a:latin typeface="Arial"/>
                <a:ea typeface="Arial"/>
                <a:cs typeface="Arial"/>
                <a:sym typeface="Arial"/>
              </a:rPr>
              <a:t>Necesidades de Datos Legibles por Humanos:</a:t>
            </a:r>
            <a:r>
              <a:rPr lang="es" sz="1600">
                <a:latin typeface="Arial"/>
                <a:ea typeface="Arial"/>
                <a:cs typeface="Arial"/>
                <a:sym typeface="Arial"/>
              </a:rPr>
              <a:t> Situaciones donde la depuración y la legibilidad de los datos son importantes.</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Char char="●"/>
            </a:pPr>
            <a:r>
              <a:rPr b="1" lang="es" sz="1600">
                <a:latin typeface="Arial"/>
                <a:ea typeface="Arial"/>
                <a:cs typeface="Arial"/>
                <a:sym typeface="Arial"/>
              </a:rPr>
              <a:t>Aprovechar Herramientas Existentes:</a:t>
            </a:r>
            <a:r>
              <a:rPr lang="es" sz="1600">
                <a:latin typeface="Arial"/>
                <a:ea typeface="Arial"/>
                <a:cs typeface="Arial"/>
                <a:sym typeface="Arial"/>
              </a:rPr>
              <a:t> Cuando se desea utilizar herramientas e infraestructuras existentes que están construidas alrededor de REST.</a:t>
            </a:r>
            <a:endParaRPr sz="1600">
              <a:latin typeface="Arial"/>
              <a:ea typeface="Arial"/>
              <a:cs typeface="Arial"/>
              <a:sym typeface="Arial"/>
            </a:endParaRPr>
          </a:p>
          <a:p>
            <a:pPr indent="0" lvl="0" marL="0" rtl="0" algn="l">
              <a:lnSpc>
                <a:spcPct val="115000"/>
              </a:lnSpc>
              <a:spcBef>
                <a:spcPts val="1200"/>
              </a:spcBef>
              <a:spcAft>
                <a:spcPts val="0"/>
              </a:spcAft>
              <a:buSzPts val="1300"/>
              <a:buNone/>
            </a:pPr>
            <a:r>
              <a:t/>
            </a: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304c4156dce_0_30"/>
          <p:cNvSpPr txBox="1"/>
          <p:nvPr>
            <p:ph type="title"/>
          </p:nvPr>
        </p:nvSpPr>
        <p:spPr>
          <a:xfrm>
            <a:off x="1052550" y="461075"/>
            <a:ext cx="7038900" cy="45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400"/>
              </a:spcAft>
              <a:buSzPts val="2400"/>
              <a:buNone/>
            </a:pPr>
            <a:r>
              <a:rPr b="1" lang="es" sz="2000">
                <a:latin typeface="Arial"/>
                <a:ea typeface="Arial"/>
                <a:cs typeface="Arial"/>
                <a:sym typeface="Arial"/>
              </a:rPr>
              <a:t>Cuándo Usar gRPC</a:t>
            </a:r>
            <a:endParaRPr sz="3300"/>
          </a:p>
        </p:txBody>
      </p:sp>
      <p:sp>
        <p:nvSpPr>
          <p:cNvPr id="264" name="Google Shape;264;g304c4156dce_0_30"/>
          <p:cNvSpPr txBox="1"/>
          <p:nvPr>
            <p:ph idx="1" type="body"/>
          </p:nvPr>
        </p:nvSpPr>
        <p:spPr>
          <a:xfrm>
            <a:off x="444325" y="1198350"/>
            <a:ext cx="8159700" cy="3514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lt1"/>
              </a:buClr>
              <a:buSzPts val="1500"/>
              <a:buFont typeface="Arial"/>
              <a:buChar char="●"/>
            </a:pPr>
            <a:r>
              <a:rPr b="1" lang="es" sz="1500">
                <a:latin typeface="Arial"/>
                <a:ea typeface="Arial"/>
                <a:cs typeface="Arial"/>
                <a:sym typeface="Arial"/>
              </a:rPr>
              <a:t>Comunicación Interna entre Microservicios:</a:t>
            </a:r>
            <a:r>
              <a:rPr lang="es" sz="1500">
                <a:latin typeface="Arial"/>
                <a:ea typeface="Arial"/>
                <a:cs typeface="Arial"/>
                <a:sym typeface="Arial"/>
              </a:rPr>
              <a:t> Al construir una arquitectura de microservicios que requiere comunicación de alto rendimiento y eficiente.</a:t>
            </a:r>
            <a:endParaRPr sz="1500">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s" sz="1500">
                <a:latin typeface="Arial"/>
                <a:ea typeface="Arial"/>
                <a:cs typeface="Arial"/>
                <a:sym typeface="Arial"/>
              </a:rPr>
              <a:t>Aplicaciones en Tiempo Real:</a:t>
            </a:r>
            <a:r>
              <a:rPr lang="es" sz="1500">
                <a:latin typeface="Arial"/>
                <a:ea typeface="Arial"/>
                <a:cs typeface="Arial"/>
                <a:sym typeface="Arial"/>
              </a:rPr>
              <a:t> Aplicaciones como sistemas de chat, juegos o flujos de datos en vivo que se benefician del streaming.</a:t>
            </a:r>
            <a:endParaRPr sz="1500">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s" sz="1500">
                <a:latin typeface="Arial"/>
                <a:ea typeface="Arial"/>
                <a:cs typeface="Arial"/>
                <a:sym typeface="Arial"/>
              </a:rPr>
              <a:t>Requisitos de Baja Latencia:</a:t>
            </a:r>
            <a:r>
              <a:rPr lang="es" sz="1500">
                <a:latin typeface="Arial"/>
                <a:ea typeface="Arial"/>
                <a:cs typeface="Arial"/>
                <a:sym typeface="Arial"/>
              </a:rPr>
              <a:t> Sistemas donde el rendimiento y la baja latencia son críticos, como servicios financieros o IoT.</a:t>
            </a:r>
            <a:endParaRPr sz="1500">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s" sz="1500">
                <a:latin typeface="Arial"/>
                <a:ea typeface="Arial"/>
                <a:cs typeface="Arial"/>
                <a:sym typeface="Arial"/>
              </a:rPr>
              <a:t>Contratos Fuertemente Tipados:</a:t>
            </a:r>
            <a:r>
              <a:rPr lang="es" sz="1500">
                <a:latin typeface="Arial"/>
                <a:ea typeface="Arial"/>
                <a:cs typeface="Arial"/>
                <a:sym typeface="Arial"/>
              </a:rPr>
              <a:t> Cuando se necesita imponer contratos estrictos entre servicios para minimizar errores.</a:t>
            </a:r>
            <a:endParaRPr sz="1500">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s" sz="1500">
                <a:latin typeface="Arial"/>
                <a:ea typeface="Arial"/>
                <a:cs typeface="Arial"/>
                <a:sym typeface="Arial"/>
              </a:rPr>
              <a:t>Entornos Políglotas:</a:t>
            </a:r>
            <a:r>
              <a:rPr lang="es" sz="1500">
                <a:latin typeface="Arial"/>
                <a:ea typeface="Arial"/>
                <a:cs typeface="Arial"/>
                <a:sym typeface="Arial"/>
              </a:rPr>
              <a:t> Al trabajar con múltiples lenguajes de programación, aprovechando la generación de código de gRPC puede simplificar el desarrollo.</a:t>
            </a:r>
            <a:endParaRPr sz="1500">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s" sz="1500">
                <a:latin typeface="Arial"/>
                <a:ea typeface="Arial"/>
                <a:cs typeface="Arial"/>
                <a:sym typeface="Arial"/>
              </a:rPr>
              <a:t>Entornos con Recursos Limitados:</a:t>
            </a:r>
            <a:r>
              <a:rPr lang="es" sz="1500">
                <a:latin typeface="Arial"/>
                <a:ea typeface="Arial"/>
                <a:cs typeface="Arial"/>
                <a:sym typeface="Arial"/>
              </a:rPr>
              <a:t> Escenarios donde el ancho de banda y los recursos computacionales son limitados, beneficiándose de la eficiencia de Protocol Buffers.</a:t>
            </a:r>
            <a:endParaRPr sz="1500">
              <a:latin typeface="Arial"/>
              <a:ea typeface="Arial"/>
              <a:cs typeface="Arial"/>
              <a:sym typeface="Arial"/>
            </a:endParaRPr>
          </a:p>
          <a:p>
            <a:pPr indent="0" lvl="0" marL="0" rtl="0" algn="l">
              <a:lnSpc>
                <a:spcPct val="115000"/>
              </a:lnSpc>
              <a:spcBef>
                <a:spcPts val="1200"/>
              </a:spcBef>
              <a:spcAft>
                <a:spcPts val="0"/>
              </a:spcAft>
              <a:buSzPts val="1300"/>
              <a:buNone/>
            </a:pPr>
            <a:r>
              <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304c4156dce_0_35"/>
          <p:cNvSpPr txBox="1"/>
          <p:nvPr>
            <p:ph type="title"/>
          </p:nvPr>
        </p:nvSpPr>
        <p:spPr>
          <a:xfrm>
            <a:off x="563325" y="374325"/>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2400">
                <a:latin typeface="Arial"/>
                <a:ea typeface="Arial"/>
                <a:cs typeface="Arial"/>
                <a:sym typeface="Arial"/>
              </a:rPr>
              <a:t>Enfoques Híbridos</a:t>
            </a:r>
            <a:endParaRPr sz="3700"/>
          </a:p>
        </p:txBody>
      </p:sp>
      <p:sp>
        <p:nvSpPr>
          <p:cNvPr id="270" name="Google Shape;270;g304c4156dce_0_35"/>
          <p:cNvSpPr txBox="1"/>
          <p:nvPr>
            <p:ph idx="1" type="body"/>
          </p:nvPr>
        </p:nvSpPr>
        <p:spPr>
          <a:xfrm>
            <a:off x="646300" y="1206850"/>
            <a:ext cx="7917300" cy="32634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1300"/>
              <a:buNone/>
            </a:pPr>
            <a:r>
              <a:rPr lang="es" sz="1900">
                <a:latin typeface="Arial"/>
                <a:ea typeface="Arial"/>
                <a:cs typeface="Arial"/>
                <a:sym typeface="Arial"/>
              </a:rPr>
              <a:t>En algunos casos, las organizaciones optan por usar tanto REST como gRPC dentro de sus sistemas, aprovechando las fortalezas de cada uno según corresponda:</a:t>
            </a:r>
            <a:endParaRPr sz="1900">
              <a:latin typeface="Arial"/>
              <a:ea typeface="Arial"/>
              <a:cs typeface="Arial"/>
              <a:sym typeface="Arial"/>
            </a:endParaRPr>
          </a:p>
          <a:p>
            <a:pPr indent="-349250" lvl="0" marL="457200" rtl="0" algn="l">
              <a:lnSpc>
                <a:spcPct val="105000"/>
              </a:lnSpc>
              <a:spcBef>
                <a:spcPts val="1200"/>
              </a:spcBef>
              <a:spcAft>
                <a:spcPts val="0"/>
              </a:spcAft>
              <a:buClr>
                <a:schemeClr val="lt1"/>
              </a:buClr>
              <a:buSzPts val="1900"/>
              <a:buFont typeface="Arial"/>
              <a:buChar char="●"/>
            </a:pPr>
            <a:r>
              <a:rPr b="1" lang="es" sz="1900">
                <a:latin typeface="Arial"/>
                <a:ea typeface="Arial"/>
                <a:cs typeface="Arial"/>
                <a:sym typeface="Arial"/>
              </a:rPr>
              <a:t>REST para APIs Externas/Públicas:</a:t>
            </a:r>
            <a:r>
              <a:rPr lang="es" sz="1900">
                <a:latin typeface="Arial"/>
                <a:ea typeface="Arial"/>
                <a:cs typeface="Arial"/>
                <a:sym typeface="Arial"/>
              </a:rPr>
              <a:t> Asegurando una amplia accesibilidad y facilidad de uso para clientes externos.</a:t>
            </a:r>
            <a:endParaRPr sz="1900">
              <a:latin typeface="Arial"/>
              <a:ea typeface="Arial"/>
              <a:cs typeface="Arial"/>
              <a:sym typeface="Arial"/>
            </a:endParaRPr>
          </a:p>
          <a:p>
            <a:pPr indent="-349250" lvl="0" marL="457200" rtl="0" algn="l">
              <a:lnSpc>
                <a:spcPct val="105000"/>
              </a:lnSpc>
              <a:spcBef>
                <a:spcPts val="0"/>
              </a:spcBef>
              <a:spcAft>
                <a:spcPts val="0"/>
              </a:spcAft>
              <a:buClr>
                <a:schemeClr val="lt1"/>
              </a:buClr>
              <a:buSzPts val="1900"/>
              <a:buFont typeface="Arial"/>
              <a:buChar char="●"/>
            </a:pPr>
            <a:r>
              <a:rPr b="1" lang="es" sz="1900">
                <a:latin typeface="Arial"/>
                <a:ea typeface="Arial"/>
                <a:cs typeface="Arial"/>
                <a:sym typeface="Arial"/>
              </a:rPr>
              <a:t>gRPC para Comunicación Interna:</a:t>
            </a:r>
            <a:r>
              <a:rPr lang="es" sz="1900">
                <a:latin typeface="Arial"/>
                <a:ea typeface="Arial"/>
                <a:cs typeface="Arial"/>
                <a:sym typeface="Arial"/>
              </a:rPr>
              <a:t> Maximizando el rendimiento y la eficiencia entre servicios internos.</a:t>
            </a:r>
            <a:endParaRPr sz="1900">
              <a:latin typeface="Arial"/>
              <a:ea typeface="Arial"/>
              <a:cs typeface="Arial"/>
              <a:sym typeface="Arial"/>
            </a:endParaRPr>
          </a:p>
          <a:p>
            <a:pPr indent="0" lvl="0" marL="0" rtl="0" algn="l">
              <a:lnSpc>
                <a:spcPct val="105000"/>
              </a:lnSpc>
              <a:spcBef>
                <a:spcPts val="1200"/>
              </a:spcBef>
              <a:spcAft>
                <a:spcPts val="0"/>
              </a:spcAft>
              <a:buSzPts val="1300"/>
              <a:buNone/>
            </a:pPr>
            <a:r>
              <a:rPr lang="es" sz="1900">
                <a:latin typeface="Arial"/>
                <a:ea typeface="Arial"/>
                <a:cs typeface="Arial"/>
                <a:sym typeface="Arial"/>
              </a:rPr>
              <a:t>Este enfoque híbrido permite flexibilidad, optimizando tanto la experiencia del desarrollador como el rendimiento del sistema.</a:t>
            </a:r>
            <a:endParaRPr sz="1900">
              <a:latin typeface="Arial"/>
              <a:ea typeface="Arial"/>
              <a:cs typeface="Arial"/>
              <a:sym typeface="Arial"/>
            </a:endParaRPr>
          </a:p>
          <a:p>
            <a:pPr indent="0" lvl="0" marL="0" rtl="0" algn="l">
              <a:lnSpc>
                <a:spcPct val="105000"/>
              </a:lnSpc>
              <a:spcBef>
                <a:spcPts val="1200"/>
              </a:spcBef>
              <a:spcAft>
                <a:spcPts val="0"/>
              </a:spcAft>
              <a:buSzPts val="1300"/>
              <a:buNone/>
            </a:pPr>
            <a:r>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3609770417b_0_672"/>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2300">
                <a:latin typeface="Arial"/>
                <a:ea typeface="Arial"/>
                <a:cs typeface="Arial"/>
                <a:sym typeface="Arial"/>
              </a:rPr>
              <a:t>Conceptos Básicos de Kubernetes</a:t>
            </a:r>
            <a:endParaRPr sz="3600"/>
          </a:p>
        </p:txBody>
      </p:sp>
      <p:sp>
        <p:nvSpPr>
          <p:cNvPr id="276" name="Google Shape;276;g3609770417b_0_672"/>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SzPts val="1300"/>
              <a:buNone/>
            </a:pPr>
            <a:r>
              <a:rPr b="1" lang="es" sz="1800">
                <a:latin typeface="Arial"/>
                <a:ea typeface="Arial"/>
                <a:cs typeface="Arial"/>
                <a:sym typeface="Arial"/>
              </a:rPr>
              <a:t>Kubernetes</a:t>
            </a:r>
            <a:r>
              <a:rPr lang="es" sz="1800">
                <a:latin typeface="Arial"/>
                <a:ea typeface="Arial"/>
                <a:cs typeface="Arial"/>
                <a:sym typeface="Arial"/>
              </a:rPr>
              <a:t> es un </a:t>
            </a:r>
            <a:r>
              <a:rPr b="1" lang="es" sz="1800">
                <a:latin typeface="Arial"/>
                <a:ea typeface="Arial"/>
                <a:cs typeface="Arial"/>
                <a:sym typeface="Arial"/>
              </a:rPr>
              <a:t>orquestador de contenedores</a:t>
            </a:r>
            <a:r>
              <a:rPr lang="es" sz="1800">
                <a:latin typeface="Arial"/>
                <a:ea typeface="Arial"/>
                <a:cs typeface="Arial"/>
                <a:sym typeface="Arial"/>
              </a:rPr>
              <a:t> de código abierto. Su función principal es </a:t>
            </a:r>
            <a:r>
              <a:rPr b="1" lang="es" sz="1800">
                <a:latin typeface="Arial"/>
                <a:ea typeface="Arial"/>
                <a:cs typeface="Arial"/>
                <a:sym typeface="Arial"/>
              </a:rPr>
              <a:t>automatizar el despliegue, escalado y gestión de aplicaciones contenerizadas</a:t>
            </a:r>
            <a:r>
              <a:rPr lang="es" sz="1800">
                <a:latin typeface="Arial"/>
                <a:ea typeface="Arial"/>
                <a:cs typeface="Arial"/>
                <a:sym typeface="Arial"/>
              </a:rPr>
              <a:t>. Facilita la operación de sistemas distribuidos, asegurando la disponibilidad, el balanceo de carga y la auto-sanación de las aplicaciones. Abstrae la infraestructura subyacente, permitiendo que las aplicaciones sean portables entre diferentes entornos (on-premise, cloud, híbrido).</a:t>
            </a:r>
            <a:endParaRPr sz="1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3609770417b_0_678"/>
          <p:cNvSpPr txBox="1"/>
          <p:nvPr>
            <p:ph type="title"/>
          </p:nvPr>
        </p:nvSpPr>
        <p:spPr>
          <a:xfrm>
            <a:off x="1297500" y="393750"/>
            <a:ext cx="7038900" cy="525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2000">
                <a:latin typeface="Arial"/>
                <a:ea typeface="Arial"/>
                <a:cs typeface="Arial"/>
                <a:sym typeface="Arial"/>
              </a:rPr>
              <a:t>Arquitectura de Kubernetes</a:t>
            </a:r>
            <a:endParaRPr sz="3300"/>
          </a:p>
        </p:txBody>
      </p:sp>
      <p:sp>
        <p:nvSpPr>
          <p:cNvPr id="282" name="Google Shape;282;g3609770417b_0_678"/>
          <p:cNvSpPr txBox="1"/>
          <p:nvPr>
            <p:ph idx="1" type="body"/>
          </p:nvPr>
        </p:nvSpPr>
        <p:spPr>
          <a:xfrm>
            <a:off x="546150" y="919050"/>
            <a:ext cx="8138400" cy="39417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lang="es">
                <a:latin typeface="Arial"/>
                <a:ea typeface="Arial"/>
                <a:cs typeface="Arial"/>
                <a:sym typeface="Arial"/>
              </a:rPr>
              <a:t>Un clúster de Kubernetes se compone de:</a:t>
            </a:r>
            <a:endParaRPr>
              <a:latin typeface="Arial"/>
              <a:ea typeface="Arial"/>
              <a:cs typeface="Arial"/>
              <a:sym typeface="Arial"/>
            </a:endParaRPr>
          </a:p>
          <a:p>
            <a:pPr indent="-311150" lvl="0" marL="457200" rtl="0" algn="l">
              <a:spcBef>
                <a:spcPts val="1200"/>
              </a:spcBef>
              <a:spcAft>
                <a:spcPts val="0"/>
              </a:spcAft>
              <a:buClr>
                <a:schemeClr val="lt1"/>
              </a:buClr>
              <a:buSzPts val="1300"/>
              <a:buFont typeface="Arial"/>
              <a:buChar char="●"/>
            </a:pPr>
            <a:r>
              <a:rPr b="1" lang="es">
                <a:latin typeface="Arial"/>
                <a:ea typeface="Arial"/>
                <a:cs typeface="Arial"/>
                <a:sym typeface="Arial"/>
              </a:rPr>
              <a:t>Plano de Control (Control Plane / Master Node):</a:t>
            </a:r>
            <a:r>
              <a:rPr lang="es">
                <a:latin typeface="Arial"/>
                <a:ea typeface="Arial"/>
                <a:cs typeface="Arial"/>
                <a:sym typeface="Arial"/>
              </a:rPr>
              <a:t> Cerebro del clúster.</a:t>
            </a:r>
            <a:endParaRPr>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kube-apiserver:</a:t>
            </a:r>
            <a:r>
              <a:rPr lang="es" sz="1300">
                <a:latin typeface="Arial"/>
                <a:ea typeface="Arial"/>
                <a:cs typeface="Arial"/>
                <a:sym typeface="Arial"/>
              </a:rPr>
              <a:t> Expone la API de Kubernetes. Es la interfaz de comunicación.</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etcd:</a:t>
            </a:r>
            <a:r>
              <a:rPr lang="es" sz="1300">
                <a:latin typeface="Arial"/>
                <a:ea typeface="Arial"/>
                <a:cs typeface="Arial"/>
                <a:sym typeface="Arial"/>
              </a:rPr>
              <a:t> Almacén de clave-valor distribuido y consistente para la configuración del clúster y el estado.</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kube-scheduler:</a:t>
            </a:r>
            <a:r>
              <a:rPr lang="es" sz="1300">
                <a:latin typeface="Arial"/>
                <a:ea typeface="Arial"/>
                <a:cs typeface="Arial"/>
                <a:sym typeface="Arial"/>
              </a:rPr>
              <a:t> Asigna Pods a los nodos según requisitos y recursos disponibles.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kube-controller-manager:</a:t>
            </a:r>
            <a:r>
              <a:rPr lang="es" sz="1300">
                <a:latin typeface="Arial"/>
                <a:ea typeface="Arial"/>
                <a:cs typeface="Arial"/>
                <a:sym typeface="Arial"/>
              </a:rPr>
              <a:t> Ejecuta controladores que gestionan el estado del clúster (ej. controladores de réplicas, nodos).</a:t>
            </a:r>
            <a:endParaRPr sz="1300">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s">
                <a:latin typeface="Arial"/>
                <a:ea typeface="Arial"/>
                <a:cs typeface="Arial"/>
                <a:sym typeface="Arial"/>
              </a:rPr>
              <a:t>Nodos de Trabajo (Worker Nodes):</a:t>
            </a:r>
            <a:r>
              <a:rPr lang="es">
                <a:latin typeface="Arial"/>
                <a:ea typeface="Arial"/>
                <a:cs typeface="Arial"/>
                <a:sym typeface="Arial"/>
              </a:rPr>
              <a:t> Máquinas donde se ejecutan las aplicaciones.</a:t>
            </a:r>
            <a:endParaRPr>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kubelet:</a:t>
            </a:r>
            <a:r>
              <a:rPr lang="es" sz="1300">
                <a:latin typeface="Arial"/>
                <a:ea typeface="Arial"/>
                <a:cs typeface="Arial"/>
                <a:sym typeface="Arial"/>
              </a:rPr>
              <a:t> Agente que se ejecuta en cada nodo, comunica con el Control Plane y asegura que los contenedores en los Pods estén funcionando.</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kube-proxy:</a:t>
            </a:r>
            <a:r>
              <a:rPr lang="es" sz="1300">
                <a:latin typeface="Arial"/>
                <a:ea typeface="Arial"/>
                <a:cs typeface="Arial"/>
                <a:sym typeface="Arial"/>
              </a:rPr>
              <a:t> Mantiene las reglas de red para los Services, permitiendo la comunicación dentro y fuera del clúster.</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b="1" lang="es" sz="1300">
                <a:latin typeface="Arial"/>
                <a:ea typeface="Arial"/>
                <a:cs typeface="Arial"/>
                <a:sym typeface="Arial"/>
              </a:rPr>
              <a:t>Container Runtime:</a:t>
            </a:r>
            <a:r>
              <a:rPr lang="es" sz="1300">
                <a:latin typeface="Arial"/>
                <a:ea typeface="Arial"/>
                <a:cs typeface="Arial"/>
                <a:sym typeface="Arial"/>
              </a:rPr>
              <a:t> Software para ejecutar contenedores (ej. Docker, containerd, CRI-O).</a:t>
            </a:r>
            <a:endParaRPr sz="1300">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lnSpc>
                <a:spcPct val="115000"/>
              </a:lnSpc>
              <a:spcBef>
                <a:spcPts val="1200"/>
              </a:spcBef>
              <a:spcAft>
                <a:spcPts val="0"/>
              </a:spcAft>
              <a:buSzPts val="1300"/>
              <a:buNone/>
            </a:pPr>
            <a:r>
              <a:t/>
            </a:r>
            <a:endParaRPr b="1">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3609770417b_0_684"/>
          <p:cNvSpPr txBox="1"/>
          <p:nvPr>
            <p:ph type="title"/>
          </p:nvPr>
        </p:nvSpPr>
        <p:spPr>
          <a:xfrm>
            <a:off x="543475" y="393750"/>
            <a:ext cx="7038900" cy="525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1900">
                <a:latin typeface="Arial"/>
                <a:ea typeface="Arial"/>
                <a:cs typeface="Arial"/>
                <a:sym typeface="Arial"/>
              </a:rPr>
              <a:t>Objetos fundamentales en Kubernetes</a:t>
            </a:r>
            <a:endParaRPr sz="3200"/>
          </a:p>
        </p:txBody>
      </p:sp>
      <p:sp>
        <p:nvSpPr>
          <p:cNvPr id="288" name="Google Shape;288;g3609770417b_0_684"/>
          <p:cNvSpPr txBox="1"/>
          <p:nvPr>
            <p:ph idx="1" type="body"/>
          </p:nvPr>
        </p:nvSpPr>
        <p:spPr>
          <a:xfrm>
            <a:off x="457800" y="919050"/>
            <a:ext cx="8361600" cy="3901200"/>
          </a:xfrm>
          <a:prstGeom prst="rect">
            <a:avLst/>
          </a:prstGeom>
          <a:noFill/>
          <a:ln>
            <a:noFill/>
          </a:ln>
        </p:spPr>
        <p:txBody>
          <a:bodyPr anchorCtr="0" anchor="t" bIns="91425" lIns="91425" spcFirstLastPara="1" rIns="91425" wrap="square" tIns="91425">
            <a:noAutofit/>
          </a:bodyPr>
          <a:lstStyle/>
          <a:p>
            <a:pPr indent="-311150" lvl="0" marL="457200" rtl="0" algn="l">
              <a:spcBef>
                <a:spcPts val="1200"/>
              </a:spcBef>
              <a:spcAft>
                <a:spcPts val="0"/>
              </a:spcAft>
              <a:buSzPts val="1300"/>
              <a:buFont typeface="Arial"/>
              <a:buChar char="●"/>
            </a:pPr>
            <a:r>
              <a:rPr b="1" lang="es">
                <a:latin typeface="Arial"/>
                <a:ea typeface="Arial"/>
                <a:cs typeface="Arial"/>
                <a:sym typeface="Arial"/>
              </a:rPr>
              <a:t>Pods:</a:t>
            </a:r>
            <a:endParaRPr b="1">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La </a:t>
            </a:r>
            <a:r>
              <a:rPr b="1" lang="es" sz="1300">
                <a:latin typeface="Arial"/>
                <a:ea typeface="Arial"/>
                <a:cs typeface="Arial"/>
                <a:sym typeface="Arial"/>
              </a:rPr>
              <a:t>unidad de despliegue más pequeña</a:t>
            </a:r>
            <a:r>
              <a:rPr lang="es" sz="1300">
                <a:latin typeface="Arial"/>
                <a:ea typeface="Arial"/>
                <a:cs typeface="Arial"/>
                <a:sym typeface="Arial"/>
              </a:rPr>
              <a:t> en Kubernetes.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Un Pod representa una instancia de una aplicación y puede contener </a:t>
            </a:r>
            <a:r>
              <a:rPr b="1" lang="es" sz="1300">
                <a:latin typeface="Arial"/>
                <a:ea typeface="Arial"/>
                <a:cs typeface="Arial"/>
                <a:sym typeface="Arial"/>
              </a:rPr>
              <a:t>uno o más contenedores</a:t>
            </a:r>
            <a:r>
              <a:rPr lang="es" sz="1300">
                <a:latin typeface="Arial"/>
                <a:ea typeface="Arial"/>
                <a:cs typeface="Arial"/>
                <a:sym typeface="Arial"/>
              </a:rPr>
              <a:t> que comparten recursos (red, almacenamiento).</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Se crean y destruyen como una unidad. Si un contenedor falla, Kubernetes reinicia el Pod.</a:t>
            </a:r>
            <a:endParaRPr sz="1300">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s">
                <a:latin typeface="Arial"/>
                <a:ea typeface="Arial"/>
                <a:cs typeface="Arial"/>
                <a:sym typeface="Arial"/>
              </a:rPr>
              <a:t>Deployments:</a:t>
            </a:r>
            <a:endParaRPr b="1">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Objeto para gestionar el despliegue y la actualización de Pods.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Define el </a:t>
            </a:r>
            <a:r>
              <a:rPr b="1" lang="es" sz="1300">
                <a:latin typeface="Arial"/>
                <a:ea typeface="Arial"/>
                <a:cs typeface="Arial"/>
                <a:sym typeface="Arial"/>
              </a:rPr>
              <a:t>estado deseado</a:t>
            </a:r>
            <a:r>
              <a:rPr lang="es" sz="1300">
                <a:latin typeface="Arial"/>
                <a:ea typeface="Arial"/>
                <a:cs typeface="Arial"/>
                <a:sym typeface="Arial"/>
              </a:rPr>
              <a:t> de una aplicación (ej. "quiero 3 réplicas de este Pod").</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Proporciona </a:t>
            </a:r>
            <a:r>
              <a:rPr b="1" lang="es" sz="1300">
                <a:latin typeface="Arial"/>
                <a:ea typeface="Arial"/>
                <a:cs typeface="Arial"/>
                <a:sym typeface="Arial"/>
              </a:rPr>
              <a:t>actualizaciones graduales (rolling updates)</a:t>
            </a:r>
            <a:r>
              <a:rPr lang="es" sz="1300">
                <a:latin typeface="Arial"/>
                <a:ea typeface="Arial"/>
                <a:cs typeface="Arial"/>
                <a:sym typeface="Arial"/>
              </a:rPr>
              <a:t> y la capacidad de </a:t>
            </a:r>
            <a:r>
              <a:rPr b="1" lang="es" sz="1300">
                <a:latin typeface="Arial"/>
                <a:ea typeface="Arial"/>
                <a:cs typeface="Arial"/>
                <a:sym typeface="Arial"/>
              </a:rPr>
              <a:t>revertir (rollback)</a:t>
            </a:r>
            <a:r>
              <a:rPr lang="es" sz="1300">
                <a:latin typeface="Arial"/>
                <a:ea typeface="Arial"/>
                <a:cs typeface="Arial"/>
                <a:sym typeface="Arial"/>
              </a:rPr>
              <a:t> a versiones anteriores.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Gestiona </a:t>
            </a:r>
            <a:r>
              <a:rPr b="1" lang="es" sz="1300">
                <a:latin typeface="Arial"/>
                <a:ea typeface="Arial"/>
                <a:cs typeface="Arial"/>
                <a:sym typeface="Arial"/>
              </a:rPr>
              <a:t>ReplicaSets</a:t>
            </a:r>
            <a:r>
              <a:rPr lang="es" sz="1300">
                <a:latin typeface="Arial"/>
                <a:ea typeface="Arial"/>
                <a:cs typeface="Arial"/>
                <a:sym typeface="Arial"/>
              </a:rPr>
              <a:t>, que a su vez gestionan los Pods.</a:t>
            </a:r>
            <a:endParaRPr sz="1300">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s">
                <a:latin typeface="Arial"/>
                <a:ea typeface="Arial"/>
                <a:cs typeface="Arial"/>
                <a:sym typeface="Arial"/>
              </a:rPr>
              <a:t>Namespaces:</a:t>
            </a:r>
            <a:endParaRPr b="1">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Forma de </a:t>
            </a:r>
            <a:r>
              <a:rPr b="1" lang="es" sz="1300">
                <a:latin typeface="Arial"/>
                <a:ea typeface="Arial"/>
                <a:cs typeface="Arial"/>
                <a:sym typeface="Arial"/>
              </a:rPr>
              <a:t>dividir los recursos del clúster</a:t>
            </a:r>
            <a:r>
              <a:rPr lang="es" sz="1300">
                <a:latin typeface="Arial"/>
                <a:ea typeface="Arial"/>
                <a:cs typeface="Arial"/>
                <a:sym typeface="Arial"/>
              </a:rPr>
              <a:t> en grupos lógicos.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Útiles para entornos multi-tenant o para organizar proyectos/equipos.</a:t>
            </a:r>
            <a:endParaRPr sz="1300">
              <a:latin typeface="Arial"/>
              <a:ea typeface="Arial"/>
              <a:cs typeface="Arial"/>
              <a:sym typeface="Arial"/>
            </a:endParaRPr>
          </a:p>
          <a:p>
            <a:pPr indent="-311150" lvl="1" marL="914400" rtl="0" algn="l">
              <a:spcBef>
                <a:spcPts val="0"/>
              </a:spcBef>
              <a:spcAft>
                <a:spcPts val="0"/>
              </a:spcAft>
              <a:buClr>
                <a:schemeClr val="lt1"/>
              </a:buClr>
              <a:buSzPts val="1300"/>
              <a:buFont typeface="Arial"/>
              <a:buChar char="○"/>
            </a:pPr>
            <a:r>
              <a:rPr lang="es" sz="1300">
                <a:latin typeface="Arial"/>
                <a:ea typeface="Arial"/>
                <a:cs typeface="Arial"/>
                <a:sym typeface="Arial"/>
              </a:rPr>
              <a:t>Los recursos dentro de un Namespace no ven directamente los de otro (a menos que se configuren Services de forma específica).</a:t>
            </a:r>
            <a:endParaRPr sz="1300">
              <a:latin typeface="Arial"/>
              <a:ea typeface="Arial"/>
              <a:cs typeface="Arial"/>
              <a:sym typeface="Arial"/>
            </a:endParaRPr>
          </a:p>
          <a:p>
            <a:pPr indent="0" lvl="0" marL="0" rtl="0" algn="l">
              <a:lnSpc>
                <a:spcPct val="115000"/>
              </a:lnSpc>
              <a:spcBef>
                <a:spcPts val="1200"/>
              </a:spcBef>
              <a:spcAft>
                <a:spcPts val="0"/>
              </a:spcAft>
              <a:buSzPts val="1300"/>
              <a:buNone/>
            </a:pPr>
            <a:r>
              <a:t/>
            </a:r>
            <a:endParaRPr sz="14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3609770417b_0_334"/>
          <p:cNvSpPr txBox="1"/>
          <p:nvPr>
            <p:ph type="ctrTitle"/>
          </p:nvPr>
        </p:nvSpPr>
        <p:spPr>
          <a:xfrm>
            <a:off x="1858703" y="1822833"/>
            <a:ext cx="5361300" cy="1448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t/>
            </a:r>
            <a:endParaRPr/>
          </a:p>
        </p:txBody>
      </p:sp>
      <p:sp>
        <p:nvSpPr>
          <p:cNvPr id="183" name="Google Shape;183;g3609770417b_0_334"/>
          <p:cNvSpPr txBox="1"/>
          <p:nvPr>
            <p:ph idx="1" type="subTitle"/>
          </p:nvPr>
        </p:nvSpPr>
        <p:spPr>
          <a:xfrm>
            <a:off x="1858700" y="3413158"/>
            <a:ext cx="5361300" cy="522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a:p>
        </p:txBody>
      </p:sp>
      <p:pic>
        <p:nvPicPr>
          <p:cNvPr id="184" name="Google Shape;184;g3609770417b_0_334"/>
          <p:cNvPicPr preferRelativeResize="0"/>
          <p:nvPr/>
        </p:nvPicPr>
        <p:blipFill rotWithShape="1">
          <a:blip r:embed="rId3">
            <a:alphaModFix/>
          </a:blip>
          <a:srcRect b="0" l="0" r="0" t="0"/>
          <a:stretch/>
        </p:blipFill>
        <p:spPr>
          <a:xfrm>
            <a:off x="11875" y="0"/>
            <a:ext cx="9120251" cy="5143501"/>
          </a:xfrm>
          <a:prstGeom prst="rect">
            <a:avLst/>
          </a:prstGeom>
          <a:noFill/>
          <a:ln>
            <a:noFill/>
          </a:ln>
        </p:spPr>
      </p:pic>
      <p:sp>
        <p:nvSpPr>
          <p:cNvPr id="185" name="Google Shape;185;g3609770417b_0_334"/>
          <p:cNvSpPr txBox="1"/>
          <p:nvPr/>
        </p:nvSpPr>
        <p:spPr>
          <a:xfrm>
            <a:off x="4272925" y="990900"/>
            <a:ext cx="47757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s" sz="1800">
                <a:solidFill>
                  <a:srgbClr val="1B212C"/>
                </a:solidFill>
                <a:latin typeface="Impact"/>
                <a:ea typeface="Impact"/>
                <a:cs typeface="Impact"/>
                <a:sym typeface="Impact"/>
              </a:rPr>
              <a:t>Universidad de San Carlos de Guatemala</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s" sz="1800">
                <a:solidFill>
                  <a:srgbClr val="1B212C"/>
                </a:solidFill>
                <a:latin typeface="Impact"/>
                <a:ea typeface="Impact"/>
                <a:cs typeface="Impact"/>
                <a:sym typeface="Impact"/>
              </a:rPr>
              <a:t>Facultad de Ingeniería</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lang="es" sz="1800">
                <a:solidFill>
                  <a:srgbClr val="1B212C"/>
                </a:solidFill>
                <a:latin typeface="Impact"/>
                <a:ea typeface="Impact"/>
                <a:cs typeface="Impact"/>
                <a:sym typeface="Impact"/>
              </a:rPr>
              <a:t>Ingeniería en Ciencias y Sistemas</a:t>
            </a:r>
            <a:endParaRPr sz="1800">
              <a:solidFill>
                <a:srgbClr val="1B212C"/>
              </a:solidFill>
              <a:latin typeface="Impact"/>
              <a:ea typeface="Impact"/>
              <a:cs typeface="Impact"/>
              <a:sym typeface="Impact"/>
            </a:endParaRPr>
          </a:p>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1B212C"/>
                </a:solidFill>
                <a:latin typeface="Impact"/>
                <a:ea typeface="Impact"/>
                <a:cs typeface="Impact"/>
                <a:sym typeface="Impact"/>
              </a:rPr>
              <a:t>LABORATORIO SISTEMAS OPERATIVOS 1 </a:t>
            </a:r>
            <a:endParaRPr b="0" i="0" sz="1800" u="none" cap="none" strike="noStrike">
              <a:solidFill>
                <a:srgbClr val="1B212C"/>
              </a:solidFill>
              <a:latin typeface="Impact"/>
              <a:ea typeface="Impact"/>
              <a:cs typeface="Impact"/>
              <a:sym typeface="Impact"/>
            </a:endParaRPr>
          </a:p>
          <a:p>
            <a:pPr indent="0" lvl="0" marL="0" rtl="0" algn="l">
              <a:spcBef>
                <a:spcPts val="0"/>
              </a:spcBef>
              <a:spcAft>
                <a:spcPts val="0"/>
              </a:spcAft>
              <a:buNone/>
            </a:pPr>
            <a:r>
              <a:rPr lang="es" sz="1800">
                <a:solidFill>
                  <a:srgbClr val="1B212C"/>
                </a:solidFill>
                <a:latin typeface="Impact"/>
                <a:ea typeface="Impact"/>
                <a:cs typeface="Impact"/>
                <a:sym typeface="Impact"/>
              </a:rPr>
              <a:t>Unidad </a:t>
            </a:r>
            <a:r>
              <a:rPr lang="es" sz="1800">
                <a:solidFill>
                  <a:srgbClr val="1B212C"/>
                </a:solidFill>
                <a:latin typeface="Impact"/>
                <a:ea typeface="Impact"/>
                <a:cs typeface="Impact"/>
                <a:sym typeface="Impact"/>
              </a:rPr>
              <a:t>2: Arquitectura de Microservicios, Cloud y Orquestación</a:t>
            </a:r>
            <a:endParaRPr sz="1800">
              <a:solidFill>
                <a:srgbClr val="1B212C"/>
              </a:solidFill>
              <a:latin typeface="Impact"/>
              <a:ea typeface="Impact"/>
              <a:cs typeface="Impact"/>
              <a:sym typeface="Impact"/>
            </a:endParaRPr>
          </a:p>
          <a:p>
            <a:pPr indent="0" lvl="0" marL="0" rtl="0" algn="l">
              <a:spcBef>
                <a:spcPts val="0"/>
              </a:spcBef>
              <a:spcAft>
                <a:spcPts val="0"/>
              </a:spcAft>
              <a:buNone/>
            </a:pPr>
            <a:r>
              <a:rPr lang="es" sz="1800">
                <a:solidFill>
                  <a:srgbClr val="1B212C"/>
                </a:solidFill>
                <a:latin typeface="Impact"/>
                <a:ea typeface="Impact"/>
                <a:cs typeface="Impact"/>
                <a:sym typeface="Impact"/>
              </a:rPr>
              <a:t>SEMANA 07</a:t>
            </a:r>
            <a:endParaRPr sz="1800">
              <a:solidFill>
                <a:srgbClr val="1B212C"/>
              </a:solidFill>
              <a:latin typeface="Impact"/>
              <a:ea typeface="Impact"/>
              <a:cs typeface="Impact"/>
              <a:sym typeface="Impac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3609770417b_0_690"/>
          <p:cNvSpPr txBox="1"/>
          <p:nvPr>
            <p:ph idx="1" type="body"/>
          </p:nvPr>
        </p:nvSpPr>
        <p:spPr>
          <a:xfrm>
            <a:off x="592450" y="873775"/>
            <a:ext cx="8052000" cy="37716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lang="es" sz="1200">
                <a:latin typeface="Arial"/>
                <a:ea typeface="Arial"/>
                <a:cs typeface="Arial"/>
                <a:sym typeface="Arial"/>
              </a:rPr>
              <a:t>Un </a:t>
            </a:r>
            <a:r>
              <a:rPr b="1" lang="es" sz="1200">
                <a:latin typeface="Arial"/>
                <a:ea typeface="Arial"/>
                <a:cs typeface="Arial"/>
                <a:sym typeface="Arial"/>
              </a:rPr>
              <a:t>Service</a:t>
            </a:r>
            <a:r>
              <a:rPr lang="es" sz="1200">
                <a:latin typeface="Arial"/>
                <a:ea typeface="Arial"/>
                <a:cs typeface="Arial"/>
                <a:sym typeface="Arial"/>
              </a:rPr>
              <a:t> es una </a:t>
            </a:r>
            <a:r>
              <a:rPr b="1" lang="es" sz="1200">
                <a:latin typeface="Arial"/>
                <a:ea typeface="Arial"/>
                <a:cs typeface="Arial"/>
                <a:sym typeface="Arial"/>
              </a:rPr>
              <a:t>abstracción que define un conjunto lógico de Pods y una política para acceder a ellos</a:t>
            </a:r>
            <a:r>
              <a:rPr lang="es" sz="1200">
                <a:latin typeface="Arial"/>
                <a:ea typeface="Arial"/>
                <a:cs typeface="Arial"/>
                <a:sym typeface="Arial"/>
              </a:rPr>
              <a:t>. Proporciona una forma estable de acceder a los Pods, incluso si estos cambian sus IPs o son recreados.</a:t>
            </a:r>
            <a:endParaRPr sz="1000">
              <a:latin typeface="Arial"/>
              <a:ea typeface="Arial"/>
              <a:cs typeface="Arial"/>
              <a:sym typeface="Arial"/>
            </a:endParaRPr>
          </a:p>
          <a:p>
            <a:pPr indent="-304800" lvl="0" marL="457200" rtl="0" algn="l">
              <a:spcBef>
                <a:spcPts val="1200"/>
              </a:spcBef>
              <a:spcAft>
                <a:spcPts val="0"/>
              </a:spcAft>
              <a:buClr>
                <a:schemeClr val="lt1"/>
              </a:buClr>
              <a:buSzPts val="1200"/>
              <a:buFont typeface="Arial"/>
              <a:buChar char="●"/>
            </a:pPr>
            <a:r>
              <a:rPr b="1" lang="es" sz="1200">
                <a:latin typeface="Arial"/>
                <a:ea typeface="Arial"/>
                <a:cs typeface="Arial"/>
                <a:sym typeface="Arial"/>
              </a:rPr>
              <a:t>ClusterIP:</a:t>
            </a:r>
            <a:endParaRPr b="1"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El tipo de Service </a:t>
            </a:r>
            <a:r>
              <a:rPr b="1" lang="es" sz="1200">
                <a:latin typeface="Arial"/>
                <a:ea typeface="Arial"/>
                <a:cs typeface="Arial"/>
                <a:sym typeface="Arial"/>
              </a:rPr>
              <a:t>por defecto</a:t>
            </a:r>
            <a:r>
              <a:rPr lang="es" sz="1200">
                <a:latin typeface="Arial"/>
                <a:ea typeface="Arial"/>
                <a:cs typeface="Arial"/>
                <a:sym typeface="Arial"/>
              </a:rPr>
              <a:t>.</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Crea una </a:t>
            </a:r>
            <a:r>
              <a:rPr b="1" lang="es" sz="1200">
                <a:latin typeface="Arial"/>
                <a:ea typeface="Arial"/>
                <a:cs typeface="Arial"/>
                <a:sym typeface="Arial"/>
              </a:rPr>
              <a:t>IP interna virtual</a:t>
            </a:r>
            <a:r>
              <a:rPr lang="es" sz="1200">
                <a:latin typeface="Arial"/>
                <a:ea typeface="Arial"/>
                <a:cs typeface="Arial"/>
                <a:sym typeface="Arial"/>
              </a:rPr>
              <a:t> accesible solo desde dentro del clúster.</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Ideal para comunicación entre componentes de la aplicación dentro del mismo clúster.</a:t>
            </a:r>
            <a:endParaRPr sz="1200">
              <a:latin typeface="Arial"/>
              <a:ea typeface="Arial"/>
              <a:cs typeface="Arial"/>
              <a:sym typeface="Arial"/>
            </a:endParaRPr>
          </a:p>
          <a:p>
            <a:pPr indent="-304800" lvl="0" marL="457200" rtl="0" algn="l">
              <a:spcBef>
                <a:spcPts val="0"/>
              </a:spcBef>
              <a:spcAft>
                <a:spcPts val="0"/>
              </a:spcAft>
              <a:buClr>
                <a:schemeClr val="lt1"/>
              </a:buClr>
              <a:buSzPts val="1200"/>
              <a:buFont typeface="Arial"/>
              <a:buChar char="●"/>
            </a:pPr>
            <a:r>
              <a:rPr b="1" lang="es" sz="1200">
                <a:latin typeface="Arial"/>
                <a:ea typeface="Arial"/>
                <a:cs typeface="Arial"/>
                <a:sym typeface="Arial"/>
              </a:rPr>
              <a:t>NodePort:</a:t>
            </a:r>
            <a:endParaRPr b="1"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Expone el Service en un </a:t>
            </a:r>
            <a:r>
              <a:rPr b="1" lang="es" sz="1200">
                <a:latin typeface="Arial"/>
                <a:ea typeface="Arial"/>
                <a:cs typeface="Arial"/>
                <a:sym typeface="Arial"/>
              </a:rPr>
              <a:t>puerto estático en cada nodo del clúster</a:t>
            </a:r>
            <a:r>
              <a:rPr lang="es" sz="1200">
                <a:latin typeface="Arial"/>
                <a:ea typeface="Arial"/>
                <a:cs typeface="Arial"/>
                <a:sym typeface="Arial"/>
              </a:rPr>
              <a:t>.</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Permite acceder al Service desde fuera del clúster a través de </a:t>
            </a:r>
            <a:r>
              <a:rPr lang="es" sz="1200">
                <a:latin typeface="Roboto Mono"/>
                <a:ea typeface="Roboto Mono"/>
                <a:cs typeface="Roboto Mono"/>
                <a:sym typeface="Roboto Mono"/>
              </a:rPr>
              <a:t>IP_DEL_NODO:PUERTO_DEL_NODO</a:t>
            </a:r>
            <a:r>
              <a:rPr lang="es" sz="1200">
                <a:latin typeface="Arial"/>
                <a:ea typeface="Arial"/>
                <a:cs typeface="Arial"/>
                <a:sym typeface="Arial"/>
              </a:rPr>
              <a:t>.</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Útil para desarrollo o entornos donde no se necesita un Load Balancer.</a:t>
            </a:r>
            <a:endParaRPr sz="1200">
              <a:latin typeface="Arial"/>
              <a:ea typeface="Arial"/>
              <a:cs typeface="Arial"/>
              <a:sym typeface="Arial"/>
            </a:endParaRPr>
          </a:p>
          <a:p>
            <a:pPr indent="-304800" lvl="0" marL="457200" rtl="0" algn="l">
              <a:spcBef>
                <a:spcPts val="0"/>
              </a:spcBef>
              <a:spcAft>
                <a:spcPts val="0"/>
              </a:spcAft>
              <a:buClr>
                <a:schemeClr val="lt1"/>
              </a:buClr>
              <a:buSzPts val="1200"/>
              <a:buFont typeface="Arial"/>
              <a:buChar char="●"/>
            </a:pPr>
            <a:r>
              <a:rPr b="1" lang="es" sz="1200">
                <a:latin typeface="Arial"/>
                <a:ea typeface="Arial"/>
                <a:cs typeface="Arial"/>
                <a:sym typeface="Arial"/>
              </a:rPr>
              <a:t>LoadBalancer:</a:t>
            </a:r>
            <a:endParaRPr b="1"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b="1" lang="es" sz="1200">
                <a:latin typeface="Arial"/>
                <a:ea typeface="Arial"/>
                <a:cs typeface="Arial"/>
                <a:sym typeface="Arial"/>
              </a:rPr>
              <a:t>Integra Kubernetes con un balanceador de carga externo</a:t>
            </a:r>
            <a:r>
              <a:rPr lang="es" sz="1200">
                <a:latin typeface="Arial"/>
                <a:ea typeface="Arial"/>
                <a:cs typeface="Arial"/>
                <a:sym typeface="Arial"/>
              </a:rPr>
              <a:t> proporcionado por el proveedor de la nube (AWS ELB, GCP Load Balancer, Azure Load Balancer).</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Asigna una </a:t>
            </a:r>
            <a:r>
              <a:rPr b="1" lang="es" sz="1200">
                <a:latin typeface="Arial"/>
                <a:ea typeface="Arial"/>
                <a:cs typeface="Arial"/>
                <a:sym typeface="Arial"/>
              </a:rPr>
              <a:t>IP pública externa</a:t>
            </a:r>
            <a:r>
              <a:rPr lang="es" sz="1200">
                <a:latin typeface="Arial"/>
                <a:ea typeface="Arial"/>
                <a:cs typeface="Arial"/>
                <a:sym typeface="Arial"/>
              </a:rPr>
              <a:t> y distribuye el tráfico entre los Pods del Service.</a:t>
            </a:r>
            <a:endParaRPr sz="1200">
              <a:latin typeface="Arial"/>
              <a:ea typeface="Arial"/>
              <a:cs typeface="Arial"/>
              <a:sym typeface="Arial"/>
            </a:endParaRPr>
          </a:p>
          <a:p>
            <a:pPr indent="-304800" lvl="1" marL="914400" rtl="0" algn="l">
              <a:spcBef>
                <a:spcPts val="0"/>
              </a:spcBef>
              <a:spcAft>
                <a:spcPts val="0"/>
              </a:spcAft>
              <a:buClr>
                <a:schemeClr val="lt1"/>
              </a:buClr>
              <a:buSzPts val="1200"/>
              <a:buFont typeface="Arial"/>
              <a:buChar char="○"/>
            </a:pPr>
            <a:r>
              <a:rPr lang="es" sz="1200">
                <a:latin typeface="Arial"/>
                <a:ea typeface="Arial"/>
                <a:cs typeface="Arial"/>
                <a:sym typeface="Arial"/>
              </a:rPr>
              <a:t>Ideal para aplicaciones web que necesitan acceso público y escalable.</a:t>
            </a:r>
            <a:endParaRPr sz="1200">
              <a:latin typeface="Arial"/>
              <a:ea typeface="Arial"/>
              <a:cs typeface="Arial"/>
              <a:sym typeface="Arial"/>
            </a:endParaRPr>
          </a:p>
          <a:p>
            <a:pPr indent="0" lvl="0" marL="0" rtl="0" algn="l">
              <a:lnSpc>
                <a:spcPct val="115000"/>
              </a:lnSpc>
              <a:spcBef>
                <a:spcPts val="1200"/>
              </a:spcBef>
              <a:spcAft>
                <a:spcPts val="0"/>
              </a:spcAft>
              <a:buSzPts val="1300"/>
              <a:buNone/>
            </a:pPr>
            <a:r>
              <a:t/>
            </a:r>
            <a:endParaRPr sz="1200">
              <a:latin typeface="Arial"/>
              <a:ea typeface="Arial"/>
              <a:cs typeface="Arial"/>
              <a:sym typeface="Arial"/>
            </a:endParaRPr>
          </a:p>
        </p:txBody>
      </p:sp>
      <p:sp>
        <p:nvSpPr>
          <p:cNvPr id="294" name="Google Shape;294;g3609770417b_0_690"/>
          <p:cNvSpPr txBox="1"/>
          <p:nvPr>
            <p:ph type="title"/>
          </p:nvPr>
        </p:nvSpPr>
        <p:spPr>
          <a:xfrm>
            <a:off x="592450" y="348475"/>
            <a:ext cx="7038900" cy="525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s" sz="1900">
                <a:latin typeface="Arial"/>
                <a:ea typeface="Arial"/>
                <a:cs typeface="Arial"/>
                <a:sym typeface="Arial"/>
              </a:rPr>
              <a:t>Services en Kubernetes</a:t>
            </a:r>
            <a:endParaRPr sz="3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3609770417b_0_698"/>
          <p:cNvSpPr txBox="1"/>
          <p:nvPr>
            <p:ph type="title"/>
          </p:nvPr>
        </p:nvSpPr>
        <p:spPr>
          <a:xfrm>
            <a:off x="525125" y="284325"/>
            <a:ext cx="8256000" cy="631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Valores y Actitudes Desarrolladas al Aprender Gestión de procesos y concurrencia</a:t>
            </a:r>
            <a:endParaRPr/>
          </a:p>
        </p:txBody>
      </p:sp>
      <p:sp>
        <p:nvSpPr>
          <p:cNvPr id="300" name="Google Shape;300;g3609770417b_0_698"/>
          <p:cNvSpPr txBox="1"/>
          <p:nvPr/>
        </p:nvSpPr>
        <p:spPr>
          <a:xfrm>
            <a:off x="525125" y="1265675"/>
            <a:ext cx="8450700" cy="4112700"/>
          </a:xfrm>
          <a:prstGeom prst="rect">
            <a:avLst/>
          </a:prstGeom>
          <a:noFill/>
          <a:ln>
            <a:noFill/>
          </a:ln>
        </p:spPr>
        <p:txBody>
          <a:bodyPr anchorCtr="0" anchor="t" bIns="57150" lIns="57150" spcFirstLastPara="1" rIns="57150" wrap="square" tIns="57150">
            <a:spAutoFit/>
          </a:bodyPr>
          <a:lstStyle/>
          <a:p>
            <a:pPr indent="0" lvl="0" marL="0" rtl="0" algn="l">
              <a:lnSpc>
                <a:spcPct val="115000"/>
              </a:lnSpc>
              <a:spcBef>
                <a:spcPts val="1800"/>
              </a:spcBef>
              <a:spcAft>
                <a:spcPts val="0"/>
              </a:spcAft>
              <a:buNone/>
            </a:pPr>
            <a:r>
              <a:rPr b="1" lang="es" sz="1800">
                <a:solidFill>
                  <a:schemeClr val="lt1"/>
                </a:solidFill>
              </a:rPr>
              <a:t>Valores y Actitudes Generales</a:t>
            </a:r>
            <a:endParaRPr b="1" sz="1800">
              <a:solidFill>
                <a:schemeClr val="lt1"/>
              </a:solidFill>
            </a:endParaRPr>
          </a:p>
          <a:p>
            <a:pPr indent="-304800" lvl="0" marL="457200" rtl="0" algn="l">
              <a:lnSpc>
                <a:spcPct val="115000"/>
              </a:lnSpc>
              <a:spcBef>
                <a:spcPts val="1200"/>
              </a:spcBef>
              <a:spcAft>
                <a:spcPts val="0"/>
              </a:spcAft>
              <a:buClr>
                <a:schemeClr val="lt1"/>
              </a:buClr>
              <a:buSzPts val="1200"/>
              <a:buAutoNum type="arabicPeriod"/>
            </a:pPr>
            <a:r>
              <a:rPr b="1" lang="es" sz="1200">
                <a:solidFill>
                  <a:schemeClr val="lt1"/>
                </a:solidFill>
              </a:rPr>
              <a:t>Ingeniería de Robustez y Resiliencia:</a:t>
            </a:r>
            <a:r>
              <a:rPr lang="es" sz="1200">
                <a:solidFill>
                  <a:schemeClr val="lt1"/>
                </a:solidFill>
              </a:rPr>
              <a:t> Un compromiso inquebrantable con la construcción de sistemas que no solo funcionen, sino que lo hagan de manera confiable, incluso frente a fallos. Esto implica pensar en la tolerancia a errores, la auto-sanación y la capacidad de recuperación desde la fase de diseño.</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s" sz="1200">
                <a:solidFill>
                  <a:schemeClr val="lt1"/>
                </a:solidFill>
              </a:rPr>
              <a:t>Optimización y Eficiencia Continua:</a:t>
            </a:r>
            <a:r>
              <a:rPr lang="es" sz="1200">
                <a:solidFill>
                  <a:schemeClr val="lt1"/>
                </a:solidFill>
              </a:rPr>
              <a:t> Buscar siempre la mejor manera de utilizar los recursos computacionales y de red, ya sea a través de una sincronización de procesos adecuada, una comunicación optimizada o un despliegue inteligente de contenedores. Se valora la mejora constante del rendimiento y el costo-efectividad.</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s" sz="1200">
                <a:solidFill>
                  <a:schemeClr val="lt1"/>
                </a:solidFill>
              </a:rPr>
              <a:t>Pensamiento Sistémico y Abstracción:</a:t>
            </a:r>
            <a:r>
              <a:rPr lang="es" sz="1200">
                <a:solidFill>
                  <a:schemeClr val="lt1"/>
                </a:solidFill>
              </a:rPr>
              <a:t> La capacidad de ver el software y la infraestructura como un ecosistema interconectado, entendiendo cómo los diferentes componentes interactúan y se afectan mutuamente. Se valora la habilidad de abstraer la complejidad para gestionar sistemas a gran escala.</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s" sz="1200">
                <a:solidFill>
                  <a:schemeClr val="lt1"/>
                </a:solidFill>
              </a:rPr>
              <a:t>Adaptabilidad y Curiosidad Tecnológica:</a:t>
            </a:r>
            <a:r>
              <a:rPr lang="es" sz="1200">
                <a:solidFill>
                  <a:schemeClr val="lt1"/>
                </a:solidFill>
              </a:rPr>
              <a:t> Estar abierto a adoptar nuevas herramientas y paradigmas (como Rust, gRPC o Kubernetes) que ofrezcan mejoras significativas. Mantenerse al día con las tendencias y explorar cómo las nuevas tecnologías pueden resolver problemas existentes de manera más efectiva.</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s" sz="1200">
                <a:solidFill>
                  <a:schemeClr val="lt1"/>
                </a:solidFill>
              </a:rPr>
              <a:t>Precisión y Metodología Rigurosa:</a:t>
            </a:r>
            <a:r>
              <a:rPr lang="es" sz="1200">
                <a:solidFill>
                  <a:schemeClr val="lt1"/>
                </a:solidFill>
              </a:rPr>
              <a:t> Dada la complejidad de la concurrencia y la orquestación, es fundamental un enfoque meticuloso en el diseño, la implementación y la depuración. Los errores en estos niveles pueden tener consecuencias significativas, por lo que la atención al detalle es primordial.</a:t>
            </a:r>
            <a:endParaRPr sz="1200">
              <a:solidFill>
                <a:schemeClr val="lt1"/>
              </a:solidFill>
            </a:endParaRPr>
          </a:p>
          <a:p>
            <a:pPr indent="0" lvl="0" marL="0" rtl="0" algn="l">
              <a:spcBef>
                <a:spcPts val="1200"/>
              </a:spcBef>
              <a:spcAft>
                <a:spcPts val="0"/>
              </a:spcAft>
              <a:buNone/>
            </a:pPr>
            <a:r>
              <a:t/>
            </a:r>
            <a:endParaRPr b="1" sz="12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3609770417b_0_703"/>
          <p:cNvSpPr txBox="1"/>
          <p:nvPr>
            <p:ph type="title"/>
          </p:nvPr>
        </p:nvSpPr>
        <p:spPr>
          <a:xfrm>
            <a:off x="810938" y="246094"/>
            <a:ext cx="4399200" cy="5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2900"/>
              <a:t>Conclusiones </a:t>
            </a:r>
            <a:endParaRPr b="1" sz="2900"/>
          </a:p>
        </p:txBody>
      </p:sp>
      <p:sp>
        <p:nvSpPr>
          <p:cNvPr id="306" name="Google Shape;306;g3609770417b_0_703"/>
          <p:cNvSpPr txBox="1"/>
          <p:nvPr>
            <p:ph idx="1" type="body"/>
          </p:nvPr>
        </p:nvSpPr>
        <p:spPr>
          <a:xfrm>
            <a:off x="700150" y="1030850"/>
            <a:ext cx="7636200" cy="36009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SzPts val="500"/>
              <a:buNone/>
            </a:pPr>
            <a:r>
              <a:rPr lang="es" sz="1800">
                <a:latin typeface="Arial"/>
                <a:ea typeface="Arial"/>
                <a:cs typeface="Arial"/>
                <a:sym typeface="Arial"/>
              </a:rPr>
              <a:t>La concurrencia y gestión de procesos son esenciales para desarrollar software eficiente que aproveche el hardware multinúcleo, mediante sincronización y planificación óptima. Kubernetes ha revolucionado el despliegue de aplicaciones distribuidas, simplificando la orquestación de contenedores y garantizando escalabilidad y resiliencia. La elección de herramientas como gRPC es clave para una comunicación ágil y estandarizada en microservicios. Además, el control y visibilidad (mediante comandos de Linux y gestión de Kubernetes) son críticos para operar sistemas estables. Todo esto demanda una ingeniería robusta y aprendizaje continuo, combinando conocimientos técnicos con metodologías proactivas para enfrentar la complejidad a escala.</a:t>
            </a:r>
            <a:endParaRPr sz="23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3609770417b_0_708"/>
          <p:cNvSpPr txBox="1"/>
          <p:nvPr>
            <p:ph type="title"/>
          </p:nvPr>
        </p:nvSpPr>
        <p:spPr>
          <a:xfrm>
            <a:off x="810938" y="246094"/>
            <a:ext cx="4399200" cy="571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REFERENCIAS</a:t>
            </a:r>
            <a:endParaRPr/>
          </a:p>
        </p:txBody>
      </p:sp>
      <p:graphicFrame>
        <p:nvGraphicFramePr>
          <p:cNvPr id="312" name="Google Shape;312;g3609770417b_0_708"/>
          <p:cNvGraphicFramePr/>
          <p:nvPr/>
        </p:nvGraphicFramePr>
        <p:xfrm>
          <a:off x="367875" y="817350"/>
          <a:ext cx="3000000" cy="3000000"/>
        </p:xfrm>
        <a:graphic>
          <a:graphicData uri="http://schemas.openxmlformats.org/drawingml/2006/table">
            <a:tbl>
              <a:tblPr>
                <a:noFill/>
                <a:tableStyleId>{78EA8366-7334-438A-AF0F-952470EFFDD5}</a:tableStyleId>
              </a:tblPr>
              <a:tblGrid>
                <a:gridCol w="2249050"/>
                <a:gridCol w="1742050"/>
                <a:gridCol w="4420150"/>
              </a:tblGrid>
              <a:tr h="440925">
                <a:tc>
                  <a:txBody>
                    <a:bodyPr/>
                    <a:lstStyle/>
                    <a:p>
                      <a:pPr indent="0" lvl="0" marL="0" rtl="0" algn="l">
                        <a:spcBef>
                          <a:spcPts val="0"/>
                        </a:spcBef>
                        <a:spcAft>
                          <a:spcPts val="0"/>
                        </a:spcAft>
                        <a:buNone/>
                      </a:pPr>
                      <a:r>
                        <a:rPr lang="es">
                          <a:solidFill>
                            <a:schemeClr val="dk2"/>
                          </a:solidFill>
                        </a:rPr>
                        <a:t>Tema</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Fuente &amp; Enlace</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Contenido Destacado</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r h="712275">
                <a:tc>
                  <a:txBody>
                    <a:bodyPr/>
                    <a:lstStyle/>
                    <a:p>
                      <a:pPr indent="0" lvl="0" marL="0" rtl="0" algn="l">
                        <a:spcBef>
                          <a:spcPts val="0"/>
                        </a:spcBef>
                        <a:spcAft>
                          <a:spcPts val="0"/>
                        </a:spcAft>
                        <a:buNone/>
                      </a:pPr>
                      <a:r>
                        <a:rPr lang="es">
                          <a:solidFill>
                            <a:schemeClr val="dk2"/>
                          </a:solidFill>
                        </a:rPr>
                        <a:t>Race Condition</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u="sng">
                          <a:solidFill>
                            <a:srgbClr val="4A86E8"/>
                          </a:solidFill>
                          <a:hlinkClick r:id="rId3">
                            <a:extLst>
                              <a:ext uri="{A12FA001-AC4F-418D-AE19-62706E023703}">
                                <ahyp:hlinkClr val="tx"/>
                              </a:ext>
                            </a:extLst>
                          </a:hlinkClick>
                        </a:rPr>
                        <a:t>GeeksforGeeks</a:t>
                      </a:r>
                      <a:endParaRPr>
                        <a:solidFill>
                          <a:srgbClr val="4A86E8"/>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Explicación clara del problema y ejemplos en sistemas operativos.</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r h="712275">
                <a:tc>
                  <a:txBody>
                    <a:bodyPr/>
                    <a:lstStyle/>
                    <a:p>
                      <a:pPr indent="0" lvl="0" marL="0" rtl="0" algn="l">
                        <a:spcBef>
                          <a:spcPts val="0"/>
                        </a:spcBef>
                        <a:spcAft>
                          <a:spcPts val="0"/>
                        </a:spcAft>
                        <a:buNone/>
                      </a:pPr>
                      <a:r>
                        <a:rPr lang="es">
                          <a:solidFill>
                            <a:schemeClr val="dk2"/>
                          </a:solidFill>
                        </a:rPr>
                        <a:t>gRPC</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u="sng">
                          <a:solidFill>
                            <a:srgbClr val="4A86E8"/>
                          </a:solidFill>
                          <a:hlinkClick r:id="rId4">
                            <a:extLst>
                              <a:ext uri="{A12FA001-AC4F-418D-AE19-62706E023703}">
                                <ahyp:hlinkClr val="tx"/>
                              </a:ext>
                            </a:extLst>
                          </a:hlinkClick>
                        </a:rPr>
                        <a:t>Red Hat</a:t>
                      </a:r>
                      <a:endParaRPr>
                        <a:solidFill>
                          <a:srgbClr val="4A86E8"/>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Introducción a gRPC, ventajas y comparación con APIs REST.</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r h="712275">
                <a:tc>
                  <a:txBody>
                    <a:bodyPr/>
                    <a:lstStyle/>
                    <a:p>
                      <a:pPr indent="0" lvl="0" marL="0" rtl="0" algn="l">
                        <a:spcBef>
                          <a:spcPts val="0"/>
                        </a:spcBef>
                        <a:spcAft>
                          <a:spcPts val="0"/>
                        </a:spcAft>
                        <a:buNone/>
                      </a:pPr>
                      <a:r>
                        <a:rPr lang="es">
                          <a:solidFill>
                            <a:schemeClr val="dk2"/>
                          </a:solidFill>
                        </a:rPr>
                        <a:t>Kubernetes (Conceptos)</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u="sng">
                          <a:solidFill>
                            <a:srgbClr val="4A86E8"/>
                          </a:solidFill>
                          <a:hlinkClick r:id="rId5">
                            <a:extLst>
                              <a:ext uri="{A12FA001-AC4F-418D-AE19-62706E023703}">
                                <ahyp:hlinkClr val="tx"/>
                              </a:ext>
                            </a:extLst>
                          </a:hlinkClick>
                        </a:rPr>
                        <a:t>IBM Cloud</a:t>
                      </a:r>
                      <a:endParaRPr>
                        <a:solidFill>
                          <a:srgbClr val="4A86E8"/>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Visión general, componentes principales y casos de uso.</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r h="712275">
                <a:tc>
                  <a:txBody>
                    <a:bodyPr/>
                    <a:lstStyle/>
                    <a:p>
                      <a:pPr indent="0" lvl="0" marL="0" rtl="0" algn="l">
                        <a:spcBef>
                          <a:spcPts val="0"/>
                        </a:spcBef>
                        <a:spcAft>
                          <a:spcPts val="0"/>
                        </a:spcAft>
                        <a:buNone/>
                      </a:pPr>
                      <a:r>
                        <a:rPr lang="es">
                          <a:solidFill>
                            <a:schemeClr val="dk2"/>
                          </a:solidFill>
                        </a:rPr>
                        <a:t>Objetos en Kubernetes</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u="sng">
                          <a:solidFill>
                            <a:srgbClr val="4A86E8"/>
                          </a:solidFill>
                          <a:hlinkClick r:id="rId6">
                            <a:extLst>
                              <a:ext uri="{A12FA001-AC4F-418D-AE19-62706E023703}">
                                <ahyp:hlinkClr val="tx"/>
                              </a:ext>
                            </a:extLst>
                          </a:hlinkClick>
                        </a:rPr>
                        <a:t>Kubernetes Docs</a:t>
                      </a:r>
                      <a:endParaRPr>
                        <a:solidFill>
                          <a:srgbClr val="4A86E8"/>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Definición de Pods, Deployments, Services y otros objetos básicos.</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r h="712275">
                <a:tc>
                  <a:txBody>
                    <a:bodyPr/>
                    <a:lstStyle/>
                    <a:p>
                      <a:pPr indent="0" lvl="0" marL="0" rtl="0" algn="l">
                        <a:spcBef>
                          <a:spcPts val="0"/>
                        </a:spcBef>
                        <a:spcAft>
                          <a:spcPts val="0"/>
                        </a:spcAft>
                        <a:buNone/>
                      </a:pPr>
                      <a:r>
                        <a:rPr lang="es">
                          <a:solidFill>
                            <a:schemeClr val="dk2"/>
                          </a:solidFill>
                        </a:rPr>
                        <a:t>Tipos de Services</a:t>
                      </a:r>
                      <a:endParaRPr>
                        <a:solidFill>
                          <a:schemeClr val="dk2"/>
                        </a:solidFill>
                      </a:endParaRPr>
                    </a:p>
                  </a:txBody>
                  <a:tcPr marT="95250" marB="95250" marR="95250" marL="91425">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u="sng">
                          <a:solidFill>
                            <a:srgbClr val="4A86E8"/>
                          </a:solidFill>
                          <a:hlinkClick r:id="rId7">
                            <a:extLst>
                              <a:ext uri="{A12FA001-AC4F-418D-AE19-62706E023703}">
                                <ahyp:hlinkClr val="tx"/>
                              </a:ext>
                            </a:extLst>
                          </a:hlinkClick>
                        </a:rPr>
                        <a:t>Stack Overflow</a:t>
                      </a:r>
                      <a:endParaRPr>
                        <a:solidFill>
                          <a:srgbClr val="4A86E8"/>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c>
                  <a:txBody>
                    <a:bodyPr/>
                    <a:lstStyle/>
                    <a:p>
                      <a:pPr indent="0" lvl="0" marL="0" rtl="0" algn="l">
                        <a:spcBef>
                          <a:spcPts val="0"/>
                        </a:spcBef>
                        <a:spcAft>
                          <a:spcPts val="0"/>
                        </a:spcAft>
                        <a:buNone/>
                      </a:pPr>
                      <a:r>
                        <a:rPr lang="es">
                          <a:solidFill>
                            <a:schemeClr val="dk2"/>
                          </a:solidFill>
                        </a:rPr>
                        <a:t>Diferencias entre ClusterIP, NodePort y LoadBalancer.</a:t>
                      </a:r>
                      <a:endParaRPr>
                        <a:solidFill>
                          <a:schemeClr val="dk2"/>
                        </a:solidFill>
                      </a:endParaRPr>
                    </a:p>
                  </a:txBody>
                  <a:tcPr marT="95250" marB="95250" marR="95250" marL="95250">
                    <a:lnL cap="flat" cmpd="sng" w="9525">
                      <a:solidFill>
                        <a:srgbClr val="292A2D"/>
                      </a:solidFill>
                      <a:prstDash val="solid"/>
                      <a:round/>
                      <a:headEnd len="sm" w="sm" type="none"/>
                      <a:tailEnd len="sm" w="sm" type="none"/>
                    </a:lnL>
                    <a:lnR cap="flat" cmpd="sng" w="9525">
                      <a:solidFill>
                        <a:srgbClr val="292A2D"/>
                      </a:solidFill>
                      <a:prstDash val="solid"/>
                      <a:round/>
                      <a:headEnd len="sm" w="sm" type="none"/>
                      <a:tailEnd len="sm" w="sm" type="none"/>
                    </a:lnR>
                    <a:lnT cap="flat" cmpd="sng" w="9525">
                      <a:solidFill>
                        <a:srgbClr val="292A2D"/>
                      </a:solidFill>
                      <a:prstDash val="solid"/>
                      <a:round/>
                      <a:headEnd len="sm" w="sm" type="none"/>
                      <a:tailEnd len="sm" w="sm" type="none"/>
                    </a:lnT>
                    <a:lnB cap="flat" cmpd="sng" w="9525">
                      <a:solidFill>
                        <a:srgbClr val="292A2D"/>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3609770417b_0_713"/>
          <p:cNvSpPr txBox="1"/>
          <p:nvPr>
            <p:ph type="ctrTitle"/>
          </p:nvPr>
        </p:nvSpPr>
        <p:spPr>
          <a:xfrm>
            <a:off x="2210719" y="986500"/>
            <a:ext cx="3135900" cy="986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t/>
            </a:r>
            <a:endParaRPr/>
          </a:p>
        </p:txBody>
      </p:sp>
      <p:sp>
        <p:nvSpPr>
          <p:cNvPr id="318" name="Google Shape;318;g3609770417b_0_713"/>
          <p:cNvSpPr txBox="1"/>
          <p:nvPr>
            <p:ph idx="1" type="subTitle"/>
          </p:nvPr>
        </p:nvSpPr>
        <p:spPr>
          <a:xfrm>
            <a:off x="3177469" y="2453078"/>
            <a:ext cx="2169300" cy="3162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00000"/>
              </a:lnSpc>
              <a:spcBef>
                <a:spcPts val="0"/>
              </a:spcBef>
              <a:spcAft>
                <a:spcPts val="0"/>
              </a:spcAft>
              <a:buSzPct val="81250"/>
              <a:buNone/>
            </a:pPr>
            <a:r>
              <a:t/>
            </a:r>
            <a:endParaRPr/>
          </a:p>
        </p:txBody>
      </p:sp>
      <p:pic>
        <p:nvPicPr>
          <p:cNvPr id="319" name="Google Shape;319;g3609770417b_0_713"/>
          <p:cNvPicPr preferRelativeResize="0"/>
          <p:nvPr/>
        </p:nvPicPr>
        <p:blipFill rotWithShape="1">
          <a:blip r:embed="rId3">
            <a:alphaModFix/>
          </a:blip>
          <a:srcRect b="0" l="0" r="0" t="0"/>
          <a:stretch/>
        </p:blipFill>
        <p:spPr>
          <a:xfrm>
            <a:off x="11875" y="0"/>
            <a:ext cx="9120251" cy="5143501"/>
          </a:xfrm>
          <a:prstGeom prst="rect">
            <a:avLst/>
          </a:prstGeom>
          <a:noFill/>
          <a:ln>
            <a:noFill/>
          </a:ln>
        </p:spPr>
      </p:pic>
      <p:sp>
        <p:nvSpPr>
          <p:cNvPr id="320" name="Google Shape;320;g3609770417b_0_713"/>
          <p:cNvSpPr txBox="1"/>
          <p:nvPr/>
        </p:nvSpPr>
        <p:spPr>
          <a:xfrm>
            <a:off x="4073000" y="2102375"/>
            <a:ext cx="5644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s" sz="2500">
                <a:solidFill>
                  <a:schemeClr val="dk1"/>
                </a:solidFill>
                <a:latin typeface="Impact"/>
                <a:ea typeface="Impact"/>
                <a:cs typeface="Impact"/>
                <a:sym typeface="Impact"/>
              </a:rPr>
              <a:t>GRACIAS</a:t>
            </a:r>
            <a:endParaRPr b="0" i="0" sz="2500" u="none" cap="none" strike="noStrike">
              <a:solidFill>
                <a:schemeClr val="dk1"/>
              </a:solidFill>
              <a:latin typeface="Impact"/>
              <a:ea typeface="Impact"/>
              <a:cs typeface="Impact"/>
              <a:sym typeface="Impac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9" name="Shape 189"/>
        <p:cNvGrpSpPr/>
        <p:nvPr/>
      </p:nvGrpSpPr>
      <p:grpSpPr>
        <a:xfrm>
          <a:off x="0" y="0"/>
          <a:ext cx="0" cy="0"/>
          <a:chOff x="0" y="0"/>
          <a:chExt cx="0" cy="0"/>
        </a:xfrm>
      </p:grpSpPr>
      <p:sp>
        <p:nvSpPr>
          <p:cNvPr id="190" name="Google Shape;190;g3609770417b_0_341"/>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rgbClr val="000000"/>
              </a:buClr>
              <a:buSzPts val="1300"/>
              <a:buFont typeface="Arial"/>
              <a:buNone/>
            </a:pPr>
            <a:r>
              <a:rPr lang="es" sz="1800">
                <a:latin typeface="Montserrat"/>
                <a:ea typeface="Montserrat"/>
                <a:cs typeface="Montserrat"/>
                <a:sym typeface="Montserrat"/>
              </a:rPr>
              <a:t>CORREO:</a:t>
            </a:r>
            <a:endParaRPr sz="1800">
              <a:latin typeface="Montserrat"/>
              <a:ea typeface="Montserrat"/>
              <a:cs typeface="Montserrat"/>
              <a:sym typeface="Montserrat"/>
            </a:endParaRPr>
          </a:p>
          <a:p>
            <a:pPr indent="-342900" lvl="0" marL="457200" rtl="0" algn="l">
              <a:lnSpc>
                <a:spcPct val="115000"/>
              </a:lnSpc>
              <a:spcBef>
                <a:spcPts val="0"/>
              </a:spcBef>
              <a:spcAft>
                <a:spcPts val="0"/>
              </a:spcAft>
              <a:buSzPts val="1800"/>
              <a:buFont typeface="Montserrat"/>
              <a:buChar char="●"/>
            </a:pPr>
            <a:r>
              <a:rPr lang="es" sz="1800">
                <a:latin typeface="Montserrat"/>
                <a:ea typeface="Montserrat"/>
                <a:cs typeface="Montserrat"/>
                <a:sym typeface="Montserrat"/>
              </a:rPr>
              <a:t>3014174660101@ingenieria.usac.edu.gt</a:t>
            </a:r>
            <a:endParaRPr sz="1800">
              <a:latin typeface="Montserrat"/>
              <a:ea typeface="Montserrat"/>
              <a:cs typeface="Montserrat"/>
              <a:sym typeface="Montserrat"/>
            </a:endParaRPr>
          </a:p>
          <a:p>
            <a:pPr indent="0" lvl="0" marL="0" rtl="0" algn="l">
              <a:lnSpc>
                <a:spcPct val="115000"/>
              </a:lnSpc>
              <a:spcBef>
                <a:spcPts val="0"/>
              </a:spcBef>
              <a:spcAft>
                <a:spcPts val="0"/>
              </a:spcAft>
              <a:buClr>
                <a:srgbClr val="000000"/>
              </a:buClr>
              <a:buSzPts val="1300"/>
              <a:buFont typeface="Arial"/>
              <a:buNone/>
            </a:pPr>
            <a:r>
              <a:t/>
            </a:r>
            <a:endParaRPr sz="1800">
              <a:latin typeface="Montserrat"/>
              <a:ea typeface="Montserrat"/>
              <a:cs typeface="Montserrat"/>
              <a:sym typeface="Montserrat"/>
            </a:endParaRPr>
          </a:p>
          <a:p>
            <a:pPr indent="0" lvl="0" marL="0" rtl="0" algn="l">
              <a:lnSpc>
                <a:spcPct val="115000"/>
              </a:lnSpc>
              <a:spcBef>
                <a:spcPts val="1200"/>
              </a:spcBef>
              <a:spcAft>
                <a:spcPts val="0"/>
              </a:spcAft>
              <a:buClr>
                <a:srgbClr val="000000"/>
              </a:buClr>
              <a:buSzPts val="1300"/>
              <a:buFont typeface="Arial"/>
              <a:buNone/>
            </a:pPr>
            <a:r>
              <a:rPr lang="es" sz="1800">
                <a:latin typeface="Montserrat"/>
                <a:ea typeface="Montserrat"/>
                <a:cs typeface="Montserrat"/>
                <a:sym typeface="Montserrat"/>
              </a:rPr>
              <a:t>Entrega de Proyectos, Tareas, Foros y Hojas de Trabajo:</a:t>
            </a:r>
            <a:endParaRPr sz="1800">
              <a:latin typeface="Montserrat"/>
              <a:ea typeface="Montserrat"/>
              <a:cs typeface="Montserrat"/>
              <a:sym typeface="Montserrat"/>
            </a:endParaRPr>
          </a:p>
          <a:p>
            <a:pPr indent="-342900" lvl="0" marL="457200" rtl="0" algn="l">
              <a:lnSpc>
                <a:spcPct val="115000"/>
              </a:lnSpc>
              <a:spcBef>
                <a:spcPts val="1200"/>
              </a:spcBef>
              <a:spcAft>
                <a:spcPts val="0"/>
              </a:spcAft>
              <a:buSzPts val="1800"/>
              <a:buFont typeface="Montserrat"/>
              <a:buChar char="●"/>
            </a:pPr>
            <a:r>
              <a:rPr lang="es" sz="1800">
                <a:latin typeface="Montserrat"/>
                <a:ea typeface="Montserrat"/>
                <a:cs typeface="Montserrat"/>
                <a:sym typeface="Montserrat"/>
              </a:rPr>
              <a:t>UEDI</a:t>
            </a:r>
            <a:endParaRPr sz="1800"/>
          </a:p>
        </p:txBody>
      </p:sp>
      <p:sp>
        <p:nvSpPr>
          <p:cNvPr id="191" name="Google Shape;191;g3609770417b_0_341"/>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
              <a:t>Datos de los auxiliares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3609770417b_0_346"/>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
              <a:t>Agenda</a:t>
            </a:r>
            <a:endParaRPr/>
          </a:p>
        </p:txBody>
      </p:sp>
      <p:sp>
        <p:nvSpPr>
          <p:cNvPr id="197" name="Google Shape;197;g3609770417b_0_346"/>
          <p:cNvSpPr txBox="1"/>
          <p:nvPr>
            <p:ph idx="1" type="body"/>
          </p:nvPr>
        </p:nvSpPr>
        <p:spPr>
          <a:xfrm>
            <a:off x="1957925" y="1567552"/>
            <a:ext cx="5656200" cy="3024000"/>
          </a:xfrm>
          <a:prstGeom prst="rect">
            <a:avLst/>
          </a:prstGeom>
          <a:solidFill>
            <a:schemeClr val="dk1"/>
          </a:solid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rial"/>
              <a:buChar char="●"/>
            </a:pPr>
            <a:r>
              <a:rPr lang="es" sz="1600">
                <a:latin typeface="Arial"/>
                <a:ea typeface="Arial"/>
                <a:cs typeface="Arial"/>
                <a:sym typeface="Arial"/>
              </a:rPr>
              <a:t>Anuncio Conferencia </a:t>
            </a:r>
            <a:r>
              <a:rPr lang="es" sz="1600">
                <a:latin typeface="Arial"/>
                <a:ea typeface="Arial"/>
                <a:cs typeface="Arial"/>
                <a:sym typeface="Arial"/>
              </a:rPr>
              <a:t>Próxima</a:t>
            </a:r>
            <a:r>
              <a:rPr lang="es" sz="1600">
                <a:latin typeface="Arial"/>
                <a:ea typeface="Arial"/>
                <a:cs typeface="Arial"/>
                <a:sym typeface="Arial"/>
              </a:rPr>
              <a:t> Semana</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DUDAS Proyecto 2</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Sincronización de procesos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Problemas clásicos de concurrencia</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Comunicación entre procesos con gRPC</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Conceptos básicos de Kubernetes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Arquitectura de Kubernetes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s" sz="1600">
                <a:latin typeface="Arial"/>
                <a:ea typeface="Arial"/>
                <a:cs typeface="Arial"/>
                <a:sym typeface="Arial"/>
              </a:rPr>
              <a:t>Objetos fundamentales de Kubernetes: Pods, Deployments, Namespace</a:t>
            </a:r>
            <a:endParaRPr sz="1600">
              <a:latin typeface="Arial"/>
              <a:ea typeface="Arial"/>
              <a:cs typeface="Arial"/>
              <a:sym typeface="Arial"/>
            </a:endParaRPr>
          </a:p>
          <a:p>
            <a:pPr indent="-330200" lvl="0" marL="457200" rtl="0" algn="l">
              <a:spcBef>
                <a:spcPts val="0"/>
              </a:spcBef>
              <a:spcAft>
                <a:spcPts val="0"/>
              </a:spcAft>
              <a:buClr>
                <a:schemeClr val="dk1"/>
              </a:buClr>
              <a:buSzPts val="1600"/>
              <a:buFont typeface="Arial"/>
              <a:buChar char="●"/>
            </a:pPr>
            <a:r>
              <a:rPr lang="es" sz="1600">
                <a:latin typeface="Arial"/>
                <a:ea typeface="Arial"/>
                <a:cs typeface="Arial"/>
                <a:sym typeface="Arial"/>
              </a:rPr>
              <a:t>Services en Kubernetes: ClusterIP, NodePort,</a:t>
            </a:r>
            <a:r>
              <a:rPr lang="es" sz="1600">
                <a:solidFill>
                  <a:schemeClr val="dk1"/>
                </a:solidFill>
                <a:latin typeface="Arial"/>
                <a:ea typeface="Arial"/>
                <a:cs typeface="Arial"/>
                <a:sym typeface="Arial"/>
              </a:rPr>
              <a:t> LoadBalancer</a:t>
            </a:r>
            <a:endParaRPr sz="1600">
              <a:solidFill>
                <a:schemeClr val="dk1"/>
              </a:solidFill>
              <a:latin typeface="Arial"/>
              <a:ea typeface="Arial"/>
              <a:cs typeface="Arial"/>
              <a:sym typeface="Arial"/>
            </a:endParaRPr>
          </a:p>
          <a:p>
            <a:pPr indent="0" lvl="0" marL="0" marR="0" rtl="0" algn="l">
              <a:lnSpc>
                <a:spcPct val="95000"/>
              </a:lnSpc>
              <a:spcBef>
                <a:spcPts val="1200"/>
              </a:spcBef>
              <a:spcAft>
                <a:spcPts val="0"/>
              </a:spcAft>
              <a:buNone/>
            </a:pPr>
            <a:r>
              <a:t/>
            </a:r>
            <a:endParaRPr sz="16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37be6bc5561_0_16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03" name="Google Shape;203;g37be6bc5561_0_16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4" name="Google Shape;204;g37be6bc5561_0_16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609770417b_0_351"/>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
              <a:t>Competencias</a:t>
            </a:r>
            <a:endParaRPr/>
          </a:p>
        </p:txBody>
      </p:sp>
      <p:sp>
        <p:nvSpPr>
          <p:cNvPr id="210" name="Google Shape;210;g3609770417b_0_351"/>
          <p:cNvSpPr txBox="1"/>
          <p:nvPr/>
        </p:nvSpPr>
        <p:spPr>
          <a:xfrm>
            <a:off x="886950" y="2156100"/>
            <a:ext cx="73701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a:solidFill>
                  <a:schemeClr val="lt1"/>
                </a:solidFill>
              </a:rPr>
              <a:t>El estudiante analiza el consumo de recursos y rendimiento de pods en Kubernetes mediante herramientas como kubectl top, métricas de Prometheus o Grafana para detectar cuellos de botella y mejorar la eficiencia operativa.</a:t>
            </a:r>
            <a:endParaRPr sz="1400">
              <a:solidFill>
                <a:schemeClr val="lt1"/>
              </a:solidFill>
            </a:endParaRPr>
          </a:p>
        </p:txBody>
      </p:sp>
      <p:sp>
        <p:nvSpPr>
          <p:cNvPr id="211" name="Google Shape;211;g3609770417b_0_35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609770417b_0_356"/>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CONTENIDO</a:t>
            </a:r>
            <a:endParaRPr/>
          </a:p>
          <a:p>
            <a:pPr indent="0" lvl="0" marL="0" rtl="0" algn="l">
              <a:spcBef>
                <a:spcPts val="0"/>
              </a:spcBef>
              <a:spcAft>
                <a:spcPts val="0"/>
              </a:spcAft>
              <a:buNone/>
            </a:pPr>
            <a:r>
              <a:t/>
            </a:r>
            <a:endParaRPr/>
          </a:p>
        </p:txBody>
      </p:sp>
      <p:sp>
        <p:nvSpPr>
          <p:cNvPr id="217" name="Google Shape;217;g3609770417b_0_35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304c4156dce_0_0"/>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1700">
                <a:latin typeface="Arial"/>
                <a:ea typeface="Arial"/>
                <a:cs typeface="Arial"/>
                <a:sym typeface="Arial"/>
              </a:rPr>
              <a:t>¿Qué son REST?</a:t>
            </a:r>
            <a:endParaRPr/>
          </a:p>
        </p:txBody>
      </p:sp>
      <p:sp>
        <p:nvSpPr>
          <p:cNvPr id="223" name="Google Shape;223;g304c4156dce_0_0"/>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1400"/>
              </a:spcBef>
              <a:spcAft>
                <a:spcPts val="0"/>
              </a:spcAft>
              <a:buSzPts val="1300"/>
              <a:buNone/>
            </a:pPr>
            <a:r>
              <a:rPr b="1" lang="es" sz="1500">
                <a:latin typeface="Arial"/>
                <a:ea typeface="Arial"/>
                <a:cs typeface="Arial"/>
                <a:sym typeface="Arial"/>
              </a:rPr>
              <a:t>REST (Representational State Transfer)</a:t>
            </a:r>
            <a:endParaRPr b="1" sz="1500">
              <a:latin typeface="Arial"/>
              <a:ea typeface="Arial"/>
              <a:cs typeface="Arial"/>
              <a:sym typeface="Arial"/>
            </a:endParaRPr>
          </a:p>
          <a:p>
            <a:pPr indent="-311150" lvl="0" marL="457200" rtl="0" algn="l">
              <a:lnSpc>
                <a:spcPct val="115000"/>
              </a:lnSpc>
              <a:spcBef>
                <a:spcPts val="1200"/>
              </a:spcBef>
              <a:spcAft>
                <a:spcPts val="0"/>
              </a:spcAft>
              <a:buClr>
                <a:schemeClr val="lt1"/>
              </a:buClr>
              <a:buSzPts val="1300"/>
              <a:buFont typeface="Arial"/>
              <a:buChar char="●"/>
            </a:pPr>
            <a:r>
              <a:rPr b="1" lang="es">
                <a:latin typeface="Arial"/>
                <a:ea typeface="Arial"/>
                <a:cs typeface="Arial"/>
                <a:sym typeface="Arial"/>
              </a:rPr>
              <a:t>Definición:</a:t>
            </a:r>
            <a:r>
              <a:rPr lang="es">
                <a:latin typeface="Arial"/>
                <a:ea typeface="Arial"/>
                <a:cs typeface="Arial"/>
                <a:sym typeface="Arial"/>
              </a:rPr>
              <a:t> Un estilo arquitectónico para diseñar aplicaciones en red utilizando métodos HTTP estándar.</a:t>
            </a:r>
            <a:endParaRPr>
              <a:latin typeface="Arial"/>
              <a:ea typeface="Arial"/>
              <a:cs typeface="Arial"/>
              <a:sym typeface="Arial"/>
            </a:endParaRPr>
          </a:p>
          <a:p>
            <a:pPr indent="-311150" lvl="0" marL="457200" rtl="0" algn="l">
              <a:lnSpc>
                <a:spcPct val="115000"/>
              </a:lnSpc>
              <a:spcBef>
                <a:spcPts val="0"/>
              </a:spcBef>
              <a:spcAft>
                <a:spcPts val="0"/>
              </a:spcAft>
              <a:buClr>
                <a:schemeClr val="lt1"/>
              </a:buClr>
              <a:buSzPts val="1300"/>
              <a:buFont typeface="Arial"/>
              <a:buChar char="●"/>
            </a:pPr>
            <a:r>
              <a:rPr b="1" lang="es">
                <a:latin typeface="Arial"/>
                <a:ea typeface="Arial"/>
                <a:cs typeface="Arial"/>
                <a:sym typeface="Arial"/>
              </a:rPr>
              <a:t>Formato de Datos:</a:t>
            </a:r>
            <a:r>
              <a:rPr lang="es">
                <a:latin typeface="Arial"/>
                <a:ea typeface="Arial"/>
                <a:cs typeface="Arial"/>
                <a:sym typeface="Arial"/>
              </a:rPr>
              <a:t> Generalmente utiliza JSON o XML para las cargas útiles.</a:t>
            </a:r>
            <a:endParaRPr>
              <a:latin typeface="Arial"/>
              <a:ea typeface="Arial"/>
              <a:cs typeface="Arial"/>
              <a:sym typeface="Arial"/>
            </a:endParaRPr>
          </a:p>
          <a:p>
            <a:pPr indent="-311150" lvl="0" marL="457200" rtl="0" algn="l">
              <a:lnSpc>
                <a:spcPct val="115000"/>
              </a:lnSpc>
              <a:spcBef>
                <a:spcPts val="0"/>
              </a:spcBef>
              <a:spcAft>
                <a:spcPts val="0"/>
              </a:spcAft>
              <a:buClr>
                <a:schemeClr val="lt1"/>
              </a:buClr>
              <a:buSzPts val="1300"/>
              <a:buFont typeface="Arial"/>
              <a:buChar char="●"/>
            </a:pPr>
            <a:r>
              <a:rPr b="1" lang="es">
                <a:latin typeface="Arial"/>
                <a:ea typeface="Arial"/>
                <a:cs typeface="Arial"/>
                <a:sym typeface="Arial"/>
              </a:rPr>
              <a:t>Comunicación:</a:t>
            </a:r>
            <a:r>
              <a:rPr lang="es">
                <a:latin typeface="Arial"/>
                <a:ea typeface="Arial"/>
                <a:cs typeface="Arial"/>
                <a:sym typeface="Arial"/>
              </a:rPr>
              <a:t> Sin estado, comunicación cliente-servidor sobre HTTP.</a:t>
            </a:r>
            <a:endParaRPr>
              <a:latin typeface="Arial"/>
              <a:ea typeface="Arial"/>
              <a:cs typeface="Arial"/>
              <a:sym typeface="Arial"/>
            </a:endParaRPr>
          </a:p>
          <a:p>
            <a:pPr indent="-311150" lvl="0" marL="457200" rtl="0" algn="l">
              <a:lnSpc>
                <a:spcPct val="115000"/>
              </a:lnSpc>
              <a:spcBef>
                <a:spcPts val="0"/>
              </a:spcBef>
              <a:spcAft>
                <a:spcPts val="0"/>
              </a:spcAft>
              <a:buClr>
                <a:schemeClr val="lt1"/>
              </a:buClr>
              <a:buSzPts val="1300"/>
              <a:buFont typeface="Arial"/>
              <a:buChar char="●"/>
            </a:pPr>
            <a:r>
              <a:rPr b="1" lang="es">
                <a:latin typeface="Arial"/>
                <a:ea typeface="Arial"/>
                <a:cs typeface="Arial"/>
                <a:sym typeface="Arial"/>
              </a:rPr>
              <a:t>Estándares:</a:t>
            </a:r>
            <a:r>
              <a:rPr lang="es">
                <a:latin typeface="Arial"/>
                <a:ea typeface="Arial"/>
                <a:cs typeface="Arial"/>
                <a:sym typeface="Arial"/>
              </a:rPr>
              <a:t> Se basa en verbos HTTP estándar como GET, POST, PUT, DELETE.</a:t>
            </a:r>
            <a:endParaRPr>
              <a:latin typeface="Arial"/>
              <a:ea typeface="Arial"/>
              <a:cs typeface="Arial"/>
              <a:sym typeface="Arial"/>
            </a:endParaRPr>
          </a:p>
          <a:p>
            <a:pPr indent="-311150" lvl="0" marL="457200" rtl="0" algn="l">
              <a:lnSpc>
                <a:spcPct val="115000"/>
              </a:lnSpc>
              <a:spcBef>
                <a:spcPts val="0"/>
              </a:spcBef>
              <a:spcAft>
                <a:spcPts val="0"/>
              </a:spcAft>
              <a:buClr>
                <a:schemeClr val="lt1"/>
              </a:buClr>
              <a:buSzPts val="1300"/>
              <a:buFont typeface="Arial"/>
              <a:buChar char="●"/>
            </a:pPr>
            <a:r>
              <a:rPr b="1" lang="es">
                <a:latin typeface="Arial"/>
                <a:ea typeface="Arial"/>
                <a:cs typeface="Arial"/>
                <a:sym typeface="Arial"/>
              </a:rPr>
              <a:t>Uso:</a:t>
            </a:r>
            <a:r>
              <a:rPr lang="es">
                <a:latin typeface="Arial"/>
                <a:ea typeface="Arial"/>
                <a:cs typeface="Arial"/>
                <a:sym typeface="Arial"/>
              </a:rPr>
              <a:t> Ampliamente utilizado para APIs web, especialmente donde la simplicidad y la compatibilidad amplia son prioridades.</a:t>
            </a:r>
            <a:endParaRPr>
              <a:latin typeface="Arial"/>
              <a:ea typeface="Arial"/>
              <a:cs typeface="Arial"/>
              <a:sym typeface="Arial"/>
            </a:endParaRPr>
          </a:p>
          <a:p>
            <a:pPr indent="0" lvl="0" marL="0" rtl="0" algn="l">
              <a:lnSpc>
                <a:spcPct val="115000"/>
              </a:lnSpc>
              <a:spcBef>
                <a:spcPts val="1200"/>
              </a:spcBef>
              <a:spcAft>
                <a:spcPts val="0"/>
              </a:spcAft>
              <a:buSzPts val="13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304c4156dce_0_5"/>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800"/>
              </a:spcBef>
              <a:spcAft>
                <a:spcPts val="400"/>
              </a:spcAft>
              <a:buSzPts val="2400"/>
              <a:buNone/>
            </a:pPr>
            <a:r>
              <a:rPr b="1" lang="es" sz="1700">
                <a:latin typeface="Arial"/>
                <a:ea typeface="Arial"/>
                <a:cs typeface="Arial"/>
                <a:sym typeface="Arial"/>
              </a:rPr>
              <a:t>¿Qué son gRPC?</a:t>
            </a:r>
            <a:endParaRPr/>
          </a:p>
        </p:txBody>
      </p:sp>
      <p:sp>
        <p:nvSpPr>
          <p:cNvPr id="229" name="Google Shape;229;g304c4156dce_0_5"/>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1400"/>
              </a:spcBef>
              <a:spcAft>
                <a:spcPts val="0"/>
              </a:spcAft>
              <a:buSzPts val="1300"/>
              <a:buNone/>
            </a:pPr>
            <a:r>
              <a:rPr b="1" lang="es">
                <a:latin typeface="Arial"/>
                <a:ea typeface="Arial"/>
                <a:cs typeface="Arial"/>
                <a:sym typeface="Arial"/>
              </a:rPr>
              <a:t>gRPC (gRPC Remote Procedure Calls)</a:t>
            </a:r>
            <a:endParaRPr b="1">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s" sz="1100">
                <a:latin typeface="Arial"/>
                <a:ea typeface="Arial"/>
                <a:cs typeface="Arial"/>
                <a:sym typeface="Arial"/>
              </a:rPr>
              <a:t>Definición:</a:t>
            </a:r>
            <a:r>
              <a:rPr lang="es" sz="1100">
                <a:latin typeface="Arial"/>
                <a:ea typeface="Arial"/>
                <a:cs typeface="Arial"/>
                <a:sym typeface="Arial"/>
              </a:rPr>
              <a:t> Un marco de trabajo de alto rendimiento y código abierto desarrollado por Google para llamadas a procedimientos remotos.</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s" sz="1100">
                <a:latin typeface="Arial"/>
                <a:ea typeface="Arial"/>
                <a:cs typeface="Arial"/>
                <a:sym typeface="Arial"/>
              </a:rPr>
              <a:t>Formato de Datos:</a:t>
            </a:r>
            <a:r>
              <a:rPr lang="es" sz="1100">
                <a:latin typeface="Arial"/>
                <a:ea typeface="Arial"/>
                <a:cs typeface="Arial"/>
                <a:sym typeface="Arial"/>
              </a:rPr>
              <a:t> Utiliza Protocol Buffers (protobuf) para definir servicios y serializar datos estructurados.</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s" sz="1100">
                <a:latin typeface="Arial"/>
                <a:ea typeface="Arial"/>
                <a:cs typeface="Arial"/>
                <a:sym typeface="Arial"/>
              </a:rPr>
              <a:t>Comunicación:</a:t>
            </a:r>
            <a:r>
              <a:rPr lang="es" sz="1100">
                <a:latin typeface="Arial"/>
                <a:ea typeface="Arial"/>
                <a:cs typeface="Arial"/>
                <a:sym typeface="Arial"/>
              </a:rPr>
              <a:t> Puede usar HTTP/2 para el transporte, lo que permite características como multiplexación y transmisión bidireccional.</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s" sz="1100">
                <a:latin typeface="Arial"/>
                <a:ea typeface="Arial"/>
                <a:cs typeface="Arial"/>
                <a:sym typeface="Arial"/>
              </a:rPr>
              <a:t>Estándares:</a:t>
            </a:r>
            <a:r>
              <a:rPr lang="es" sz="1100">
                <a:latin typeface="Arial"/>
                <a:ea typeface="Arial"/>
                <a:cs typeface="Arial"/>
                <a:sym typeface="Arial"/>
              </a:rPr>
              <a:t> Define contratos de servicio usando archivos </a:t>
            </a:r>
            <a:r>
              <a:rPr lang="es" sz="1100">
                <a:latin typeface="Roboto Mono"/>
                <a:ea typeface="Roboto Mono"/>
                <a:cs typeface="Roboto Mono"/>
                <a:sym typeface="Roboto Mono"/>
              </a:rPr>
              <a:t>.proto</a:t>
            </a:r>
            <a:r>
              <a:rPr lang="es" sz="1100">
                <a:latin typeface="Arial"/>
                <a:ea typeface="Arial"/>
                <a:cs typeface="Arial"/>
                <a:sym typeface="Arial"/>
              </a:rPr>
              <a:t>, que luego se utilizan para generar código cliente y servidor en varios lenguajes.</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s" sz="1100">
                <a:latin typeface="Arial"/>
                <a:ea typeface="Arial"/>
                <a:cs typeface="Arial"/>
                <a:sym typeface="Arial"/>
              </a:rPr>
              <a:t>Uso:</a:t>
            </a:r>
            <a:r>
              <a:rPr lang="es" sz="1100">
                <a:latin typeface="Arial"/>
                <a:ea typeface="Arial"/>
                <a:cs typeface="Arial"/>
                <a:sym typeface="Arial"/>
              </a:rPr>
              <a:t> Adecuado para microservicios, comunicación en tiempo real y escenarios que requieren alto rendimiento y eficiencia.</a:t>
            </a:r>
            <a:endParaRPr sz="1100">
              <a:latin typeface="Arial"/>
              <a:ea typeface="Arial"/>
              <a:cs typeface="Arial"/>
              <a:sym typeface="Arial"/>
            </a:endParaRPr>
          </a:p>
          <a:p>
            <a:pPr indent="0" lvl="0" marL="0" rtl="0" algn="l">
              <a:lnSpc>
                <a:spcPct val="115000"/>
              </a:lnSpc>
              <a:spcBef>
                <a:spcPts val="1200"/>
              </a:spcBef>
              <a:spcAft>
                <a:spcPts val="0"/>
              </a:spcAft>
              <a:buSzPts val="13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